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16"/>
  </p:handoutMasterIdLst>
  <p:sldIdLst>
    <p:sldId id="256" r:id="rId2"/>
    <p:sldId id="257" r:id="rId3"/>
    <p:sldId id="258" r:id="rId4"/>
    <p:sldId id="275" r:id="rId5"/>
    <p:sldId id="259" r:id="rId6"/>
    <p:sldId id="260" r:id="rId7"/>
    <p:sldId id="261" r:id="rId8"/>
    <p:sldId id="274" r:id="rId9"/>
    <p:sldId id="262" r:id="rId10"/>
    <p:sldId id="266" r:id="rId11"/>
    <p:sldId id="263" r:id="rId12"/>
    <p:sldId id="267" r:id="rId13"/>
    <p:sldId id="272" r:id="rId14"/>
    <p:sldId id="27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81F876-80D7-4F11-B689-8C04DC089ACB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EEC22F-EC5C-406A-8A0E-87E6FC05C7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72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ctr">
              <a:buNone/>
              <a:defRPr sz="1800" b="1"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  <a:prstGeom prst="rect">
            <a:avLst/>
          </a:prstGeom>
        </p:spPr>
        <p:txBody>
          <a:bodyPr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097246-445D-4EF1-BFBC-8B79EECC9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246-445D-4EF1-BFBC-8B79EECC9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246-445D-4EF1-BFBC-8B79EECC9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8737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6200" y="1447800"/>
            <a:ext cx="8686800" cy="0"/>
          </a:xfrm>
          <a:prstGeom prst="line">
            <a:avLst/>
          </a:prstGeom>
          <a:ln w="508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1524000"/>
            <a:ext cx="86868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097246-445D-4EF1-BFBC-8B79EECC9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246-445D-4EF1-BFBC-8B79EECC9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246-445D-4EF1-BFBC-8B79EECC9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097246-445D-4EF1-BFBC-8B79EECC9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B9D64BD3-3B9F-4C83-A36D-B9A5097FE036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097246-445D-4EF1-BFBC-8B79EECC9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6200" y="1447800"/>
            <a:ext cx="8686800" cy="0"/>
          </a:xfrm>
          <a:prstGeom prst="line">
            <a:avLst/>
          </a:prstGeom>
          <a:ln w="508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57200" y="1524000"/>
            <a:ext cx="86868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667000"/>
            <a:ext cx="6172200" cy="1894362"/>
          </a:xfrm>
        </p:spPr>
        <p:txBody>
          <a:bodyPr/>
          <a:lstStyle/>
          <a:p>
            <a:r>
              <a:rPr lang="en-US" dirty="0" smtClean="0"/>
              <a:t>Graduation Calculations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003322"/>
            <a:ext cx="6553200" cy="137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Prepared for the Public School Records Consortium</a:t>
            </a:r>
          </a:p>
          <a:p>
            <a:r>
              <a:rPr lang="en-US" dirty="0" smtClean="0"/>
              <a:t>May 5, 2015</a:t>
            </a:r>
          </a:p>
          <a:p>
            <a:endParaRPr lang="en-US" dirty="0"/>
          </a:p>
          <a:p>
            <a:r>
              <a:rPr lang="en-US" dirty="0" smtClean="0"/>
              <a:t>Susan M. Williams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7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Virginia On-Time Graduation Rate (OGR)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5105400"/>
          </a:xfrm>
        </p:spPr>
        <p:txBody>
          <a:bodyPr>
            <a:normAutofit/>
          </a:bodyPr>
          <a:lstStyle/>
          <a:p>
            <a:r>
              <a:rPr lang="en-US" dirty="0"/>
              <a:t>Virginia’s official Graduation Rate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Includes all 6 board approved diplomas as graduates</a:t>
            </a:r>
          </a:p>
          <a:p>
            <a:pPr lvl="8"/>
            <a:endParaRPr lang="en-US" dirty="0" smtClean="0"/>
          </a:p>
          <a:p>
            <a:r>
              <a:rPr lang="en-US" dirty="0"/>
              <a:t>If a student with an IEP or in an LEP program is ACTIVE on the last day of school of the 12th grade year, the student is moved into the next cohort → “slider” </a:t>
            </a:r>
            <a:endParaRPr lang="en-US" dirty="0" smtClean="0"/>
          </a:p>
          <a:p>
            <a:pPr lvl="8"/>
            <a:endParaRPr lang="en-US" dirty="0" smtClean="0"/>
          </a:p>
          <a:p>
            <a:r>
              <a:rPr lang="en-US" dirty="0"/>
              <a:t>Very detailed data is available in SSWS</a:t>
            </a:r>
          </a:p>
          <a:p>
            <a:pPr lvl="8"/>
            <a:endParaRPr lang="en-US" dirty="0"/>
          </a:p>
          <a:p>
            <a:r>
              <a:rPr lang="en-US" dirty="0"/>
              <a:t>A Graduation Rate and a Cohort Dropout Rate are released at the same </a:t>
            </a:r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447800"/>
            <a:ext cx="8686800" cy="0"/>
          </a:xfrm>
          <a:prstGeom prst="line">
            <a:avLst/>
          </a:prstGeom>
          <a:ln w="508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524000"/>
            <a:ext cx="86868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14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Federal Graduation Indicator (FGI)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Federal graduation calculation</a:t>
            </a:r>
          </a:p>
          <a:p>
            <a:pPr lvl="1"/>
            <a:r>
              <a:rPr lang="en-US" dirty="0" smtClean="0"/>
              <a:t>Formula is an agreement between USED and VA</a:t>
            </a:r>
          </a:p>
          <a:p>
            <a:pPr lvl="1"/>
            <a:r>
              <a:rPr lang="en-US" dirty="0" smtClean="0"/>
              <a:t>Required for schools with a graduating class (high grade = 12)</a:t>
            </a:r>
          </a:p>
          <a:p>
            <a:pPr lvl="8">
              <a:buNone/>
            </a:pPr>
            <a:endParaRPr lang="en-US" dirty="0" smtClean="0"/>
          </a:p>
          <a:p>
            <a:r>
              <a:rPr lang="en-US" dirty="0" smtClean="0"/>
              <a:t>Based on OGR but the slider rule does not apply</a:t>
            </a:r>
          </a:p>
          <a:p>
            <a:pPr lvl="8"/>
            <a:endParaRPr lang="en-US" dirty="0" smtClean="0"/>
          </a:p>
          <a:p>
            <a:r>
              <a:rPr lang="en-US" dirty="0"/>
              <a:t>Only Standard, IB </a:t>
            </a:r>
            <a:r>
              <a:rPr lang="en-US" dirty="0" smtClean="0"/>
              <a:t>&amp; Advanced </a:t>
            </a:r>
            <a:r>
              <a:rPr lang="en-US" dirty="0"/>
              <a:t>Studies Diplomas</a:t>
            </a:r>
          </a:p>
          <a:p>
            <a:pPr lvl="8"/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/>
              <a:t>Graduation Data lags a year</a:t>
            </a:r>
          </a:p>
          <a:p>
            <a:pPr lvl="8"/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/>
              <a:t>Very detailed data is available in SSWS</a:t>
            </a:r>
          </a:p>
        </p:txBody>
      </p:sp>
    </p:spTree>
    <p:extLst>
      <p:ext uri="{BB962C8B-B14F-4D97-AF65-F5344CB8AC3E}">
        <p14:creationId xmlns:p14="http://schemas.microsoft.com/office/powerpoint/2010/main" val="825881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Completion Index (GCI)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Standards of Accreditation calculation</a:t>
            </a:r>
          </a:p>
          <a:p>
            <a:pPr lvl="1"/>
            <a:r>
              <a:rPr lang="en-US" dirty="0" smtClean="0"/>
              <a:t>Formula is outlined in the SOA</a:t>
            </a:r>
          </a:p>
          <a:p>
            <a:pPr lvl="1"/>
            <a:r>
              <a:rPr lang="en-US" dirty="0" smtClean="0"/>
              <a:t>Will be an added component for state accreditation for schools with a graduating class</a:t>
            </a:r>
          </a:p>
          <a:p>
            <a:pPr lvl="8"/>
            <a:endParaRPr lang="en-US" dirty="0"/>
          </a:p>
          <a:p>
            <a:r>
              <a:rPr lang="en-US" dirty="0" smtClean="0"/>
              <a:t>Based on OGR but also includes “carry over” students</a:t>
            </a:r>
          </a:p>
          <a:p>
            <a:pPr lvl="1"/>
            <a:r>
              <a:rPr lang="en-US" dirty="0" smtClean="0"/>
              <a:t>All 6 board approved diplomas are graduates</a:t>
            </a:r>
          </a:p>
          <a:p>
            <a:pPr lvl="1"/>
            <a:r>
              <a:rPr lang="en-US" dirty="0" smtClean="0"/>
              <a:t>Slider rule is in effect</a:t>
            </a:r>
          </a:p>
          <a:p>
            <a:pPr lvl="1"/>
            <a:endParaRPr lang="en-US" dirty="0"/>
          </a:p>
          <a:p>
            <a:r>
              <a:rPr lang="en-US" dirty="0" smtClean="0"/>
              <a:t>Current cohort data will be used for Accreditation (no lagging)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73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Educational Information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3"/>
                </a:solidFill>
              </a:rPr>
              <a:t>Director</a:t>
            </a:r>
          </a:p>
          <a:p>
            <a:pPr marL="228600" indent="0">
              <a:buNone/>
            </a:pPr>
            <a:r>
              <a:rPr lang="en-US" dirty="0" err="1" smtClean="0"/>
              <a:t>Bethann</a:t>
            </a:r>
            <a:r>
              <a:rPr lang="en-US" dirty="0" smtClean="0"/>
              <a:t> Canada</a:t>
            </a:r>
          </a:p>
          <a:p>
            <a:pPr marL="22860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>
                <a:solidFill>
                  <a:schemeClr val="accent3"/>
                </a:solidFill>
              </a:rPr>
              <a:t>Manager</a:t>
            </a:r>
          </a:p>
          <a:p>
            <a:pPr marL="228600" indent="0">
              <a:buNone/>
            </a:pPr>
            <a:r>
              <a:rPr lang="en-US" dirty="0" smtClean="0"/>
              <a:t>Susan Williams</a:t>
            </a:r>
          </a:p>
          <a:p>
            <a:pPr marL="22860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>
                <a:solidFill>
                  <a:schemeClr val="accent3"/>
                </a:solidFill>
              </a:rPr>
              <a:t>Specialists</a:t>
            </a:r>
            <a:endParaRPr lang="en-US" u="sng" dirty="0">
              <a:solidFill>
                <a:schemeClr val="accent3"/>
              </a:solidFill>
            </a:endParaRPr>
          </a:p>
          <a:p>
            <a:pPr marL="228600" indent="0">
              <a:buNone/>
            </a:pPr>
            <a:r>
              <a:rPr lang="en-US" dirty="0" smtClean="0"/>
              <a:t>Carol Wells-Bazzichi</a:t>
            </a:r>
          </a:p>
          <a:p>
            <a:pPr marL="228600" indent="0">
              <a:buNone/>
            </a:pPr>
            <a:r>
              <a:rPr lang="en-US" dirty="0" smtClean="0"/>
              <a:t>Allison Young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3"/>
                </a:solidFill>
              </a:rPr>
              <a:t>Contact Information</a:t>
            </a:r>
          </a:p>
          <a:p>
            <a:pPr marL="0" indent="0">
              <a:buNone/>
            </a:pPr>
            <a:r>
              <a:rPr lang="en-US" dirty="0" smtClean="0"/>
              <a:t>Phone:  </a:t>
            </a:r>
          </a:p>
          <a:p>
            <a:pPr marL="0" indent="0">
              <a:buNone/>
            </a:pPr>
            <a:r>
              <a:rPr lang="en-US" dirty="0" smtClean="0"/>
              <a:t>(804</a:t>
            </a:r>
            <a:r>
              <a:rPr lang="en-US" dirty="0"/>
              <a:t>) </a:t>
            </a:r>
            <a:r>
              <a:rPr lang="en-US" dirty="0" smtClean="0"/>
              <a:t>225-2099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Email:  ResultsHelp@doe.virginia.gov</a:t>
            </a:r>
          </a:p>
          <a:p>
            <a:pPr marL="0" indent="0">
              <a:buNone/>
            </a:pPr>
            <a:r>
              <a:rPr lang="en-US" dirty="0" smtClean="0"/>
              <a:t>First.Last@doe.virginia.gov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16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Picture 3" descr="Q_And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9488" y="2063750"/>
            <a:ext cx="4643437" cy="4260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569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introduction to longitudinal data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Building the longitudinal data set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Virginia On-Time Graduation Rate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Federal Graduation Indicator</a:t>
            </a:r>
          </a:p>
          <a:p>
            <a:pPr lvl="1"/>
            <a:r>
              <a:rPr lang="en-US" dirty="0" smtClean="0"/>
              <a:t>Used for FAMO and reported to US Dept of Ed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Graduation/Completion Index</a:t>
            </a:r>
          </a:p>
          <a:p>
            <a:pPr lvl="1"/>
            <a:r>
              <a:rPr lang="en-US" dirty="0" smtClean="0"/>
              <a:t>Used for Accreditation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Longitudinal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Statewide unique identifier for every student</a:t>
            </a:r>
          </a:p>
          <a:p>
            <a:pPr lvl="1"/>
            <a:r>
              <a:rPr lang="en-US" dirty="0" smtClean="0"/>
              <a:t>State Testing Id (STI)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Standardized definitions for common data elements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Standard definitions must be uniformly applied at all schools		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 same data is collected at the same time every year</a:t>
            </a:r>
          </a:p>
          <a:p>
            <a:pPr lvl="1"/>
            <a:r>
              <a:rPr lang="en-US" dirty="0" smtClean="0"/>
              <a:t>Needed to build historical data set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Data verification is the key to accuracy</a:t>
            </a:r>
          </a:p>
          <a:p>
            <a:pPr lvl="1"/>
            <a:r>
              <a:rPr lang="en-US" dirty="0" smtClean="0"/>
              <a:t>Garbage in → Garbage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1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305800" cy="3886200"/>
          </a:xfrm>
        </p:spPr>
        <p:txBody>
          <a:bodyPr/>
          <a:lstStyle/>
          <a:p>
            <a:r>
              <a:rPr lang="en-US" dirty="0" smtClean="0"/>
              <a:t>Virginia has a long history</a:t>
            </a:r>
          </a:p>
          <a:p>
            <a:pPr lvl="1"/>
            <a:r>
              <a:rPr lang="en-US" dirty="0" smtClean="0"/>
              <a:t>Teacher Register (Blue Books)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VDOE data collections within program offices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Student Record Collections</a:t>
            </a:r>
          </a:p>
          <a:p>
            <a:pPr lvl="8"/>
            <a:endParaRPr lang="en-US" dirty="0"/>
          </a:p>
          <a:p>
            <a:r>
              <a:rPr lang="en-US" dirty="0" smtClean="0"/>
              <a:t>Data Governance and Advisory Groups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Local School Division training</a:t>
            </a:r>
          </a:p>
        </p:txBody>
      </p:sp>
    </p:spTree>
    <p:extLst>
      <p:ext uri="{BB962C8B-B14F-4D97-AF65-F5344CB8AC3E}">
        <p14:creationId xmlns:p14="http://schemas.microsoft.com/office/powerpoint/2010/main" val="217200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Student Record 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Collected 4 times a year</a:t>
            </a:r>
          </a:p>
          <a:p>
            <a:pPr lvl="1"/>
            <a:r>
              <a:rPr lang="en-US" dirty="0" smtClean="0"/>
              <a:t>Fall → data as of Oct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Spring → data as of March 31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End of Year → data as of the last day of school</a:t>
            </a:r>
          </a:p>
          <a:p>
            <a:pPr lvl="1"/>
            <a:r>
              <a:rPr lang="en-US" dirty="0" smtClean="0"/>
              <a:t>Summer → only includes summer graduates</a:t>
            </a:r>
          </a:p>
          <a:p>
            <a:pPr lvl="8"/>
            <a:endParaRPr lang="en-US" dirty="0" smtClean="0"/>
          </a:p>
          <a:p>
            <a:r>
              <a:rPr lang="en-US" dirty="0"/>
              <a:t>One record per student per school per </a:t>
            </a:r>
            <a:r>
              <a:rPr lang="en-US" dirty="0" smtClean="0"/>
              <a:t>collection</a:t>
            </a:r>
          </a:p>
          <a:p>
            <a:pPr lvl="8"/>
            <a:endParaRPr lang="en-US" dirty="0"/>
          </a:p>
          <a:p>
            <a:r>
              <a:rPr lang="en-US" dirty="0"/>
              <a:t>Only data needed for state and federal </a:t>
            </a:r>
            <a:r>
              <a:rPr lang="en-US" dirty="0" smtClean="0"/>
              <a:t>reporting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More details are available on our web site.</a:t>
            </a:r>
          </a:p>
          <a:p>
            <a:pPr marL="342900" lvl="1" indent="0">
              <a:buNone/>
            </a:pPr>
            <a:r>
              <a:rPr lang="en-US" dirty="0" smtClean="0"/>
              <a:t>Doe.virginia.gov</a:t>
            </a:r>
            <a:r>
              <a:rPr lang="en-US" dirty="0" smtClean="0">
                <a:sym typeface="Symbol"/>
              </a:rPr>
              <a:t> Information Management (left menu)  Data Collections (right menu)  Student Record Collection (right menu)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4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collected on the SRC?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Demographics</a:t>
            </a:r>
          </a:p>
          <a:p>
            <a:pPr lvl="8"/>
            <a:endParaRPr lang="en-US" dirty="0"/>
          </a:p>
          <a:p>
            <a:r>
              <a:rPr lang="en-US" dirty="0"/>
              <a:t>Program </a:t>
            </a:r>
            <a:r>
              <a:rPr lang="en-US" dirty="0" smtClean="0"/>
              <a:t>participation → to name a few….</a:t>
            </a:r>
          </a:p>
          <a:p>
            <a:pPr lvl="1"/>
            <a:r>
              <a:rPr lang="en-US" dirty="0" smtClean="0"/>
              <a:t>Early College Scholar/Commonwealth Scholar</a:t>
            </a:r>
          </a:p>
          <a:p>
            <a:pPr lvl="1"/>
            <a:r>
              <a:rPr lang="en-US" dirty="0" smtClean="0"/>
              <a:t>AP, IB and/or ISAEP </a:t>
            </a:r>
          </a:p>
          <a:p>
            <a:pPr lvl="1"/>
            <a:r>
              <a:rPr lang="en-US" dirty="0" smtClean="0"/>
              <a:t>Career and Technical Education</a:t>
            </a:r>
          </a:p>
          <a:p>
            <a:pPr lvl="1"/>
            <a:r>
              <a:rPr lang="en-US" dirty="0" smtClean="0"/>
              <a:t>Gifted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PK Experience</a:t>
            </a:r>
          </a:p>
          <a:p>
            <a:pPr lvl="8"/>
            <a:endParaRPr lang="en-US" dirty="0"/>
          </a:p>
          <a:p>
            <a:r>
              <a:rPr lang="en-US" dirty="0"/>
              <a:t>Completion/Dropout </a:t>
            </a:r>
            <a:r>
              <a:rPr lang="en-US" dirty="0" smtClean="0"/>
              <a:t>status</a:t>
            </a:r>
          </a:p>
          <a:p>
            <a:pPr lvl="8"/>
            <a:endParaRPr lang="en-US" dirty="0"/>
          </a:p>
          <a:p>
            <a:r>
              <a:rPr lang="en-US" dirty="0"/>
              <a:t>Attendance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9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Longitudinal Data Set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1227" y="1828800"/>
            <a:ext cx="1981200" cy="1292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SRC Table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Raw SRC data - multiple records for every STI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800600"/>
            <a:ext cx="2376854" cy="156966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Cohort Table</a:t>
            </a:r>
          </a:p>
          <a:p>
            <a:r>
              <a:rPr lang="en-US" sz="1800" b="0" dirty="0">
                <a:solidFill>
                  <a:schemeClr val="accent6"/>
                </a:solidFill>
                <a:effectLst/>
              </a:rPr>
              <a:t>One record for each STI displaying the latest information on the student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4061936"/>
            <a:ext cx="18288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Cohort Snapshot Table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A snapshot of the Cohort Table on a particular day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81200" y="3121462"/>
            <a:ext cx="0" cy="1679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10254" y="5791200"/>
            <a:ext cx="32619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11973" y="3429000"/>
            <a:ext cx="11884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FGI &amp; OGR cohorts are assigned during this process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4884003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 smtClean="0"/>
              <a:t>The snapshot “date” is the day before the first day of school (created after all EOY and Summer SRC data are verified but before the next FALL SRC)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2936796"/>
            <a:ext cx="152986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Virginia On-Time Grad Rate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1600" y="2013466"/>
            <a:ext cx="15621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 Graduation Indicator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69014" y="1611868"/>
            <a:ext cx="161778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Graduation </a:t>
            </a:r>
            <a:r>
              <a:rPr lang="en-US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Index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Straight Arrow Connector 22"/>
          <p:cNvCxnSpPr>
            <a:stCxn id="7" idx="0"/>
            <a:endCxn id="18" idx="2"/>
          </p:cNvCxnSpPr>
          <p:nvPr/>
        </p:nvCxnSpPr>
        <p:spPr>
          <a:xfrm flipH="1" flipV="1">
            <a:off x="5962650" y="2936796"/>
            <a:ext cx="1123950" cy="1125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0"/>
            <a:endCxn id="19" idx="2"/>
          </p:cNvCxnSpPr>
          <p:nvPr/>
        </p:nvCxnSpPr>
        <p:spPr>
          <a:xfrm flipV="1">
            <a:off x="7086600" y="2535198"/>
            <a:ext cx="791307" cy="1526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0"/>
            <a:endCxn id="17" idx="3"/>
          </p:cNvCxnSpPr>
          <p:nvPr/>
        </p:nvCxnSpPr>
        <p:spPr>
          <a:xfrm flipH="1" flipV="1">
            <a:off x="4958862" y="3398461"/>
            <a:ext cx="2127738" cy="663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29000" y="18288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 smtClean="0"/>
              <a:t>Each blue summary table includes data for the subgroups and an “as of date”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429000" y="5986046"/>
            <a:ext cx="1431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3"/>
                </a:solidFill>
              </a:rPr>
              <a:t>“the movie”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95019" y="4267200"/>
            <a:ext cx="21675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3"/>
                </a:solidFill>
              </a:rPr>
              <a:t>“the movie poster”</a:t>
            </a:r>
            <a:endParaRPr lang="en-US" sz="1600" b="1" dirty="0">
              <a:solidFill>
                <a:schemeClr val="accent3"/>
              </a:solidFill>
            </a:endParaRPr>
          </a:p>
        </p:txBody>
      </p:sp>
      <p:cxnSp>
        <p:nvCxnSpPr>
          <p:cNvPr id="50" name="Elbow Connector 49"/>
          <p:cNvCxnSpPr>
            <a:stCxn id="6" idx="2"/>
            <a:endCxn id="43" idx="1"/>
          </p:cNvCxnSpPr>
          <p:nvPr/>
        </p:nvCxnSpPr>
        <p:spPr>
          <a:xfrm rot="5400000" flipH="1" flipV="1">
            <a:off x="2467944" y="5409205"/>
            <a:ext cx="214937" cy="1707173"/>
          </a:xfrm>
          <a:prstGeom prst="curvedConnector4">
            <a:avLst>
              <a:gd name="adj1" fmla="val -106357"/>
              <a:gd name="adj2" fmla="val 8480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endCxn id="48" idx="3"/>
          </p:cNvCxnSpPr>
          <p:nvPr/>
        </p:nvCxnSpPr>
        <p:spPr>
          <a:xfrm rot="10800000">
            <a:off x="5562600" y="4436478"/>
            <a:ext cx="609600" cy="287923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" y="3881735"/>
            <a:ext cx="12192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Corrections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914400" y="4343400"/>
            <a:ext cx="0" cy="459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89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Records must be more than one year old to make a correction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“Newer” records are corrected in the next SRC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Evidence is required to show the original data was incorrect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Acceptable evidence includes:</a:t>
            </a:r>
          </a:p>
          <a:p>
            <a:pPr lvl="1"/>
            <a:r>
              <a:rPr lang="en-US" dirty="0" smtClean="0"/>
              <a:t>Transcript </a:t>
            </a:r>
          </a:p>
          <a:p>
            <a:pPr lvl="1"/>
            <a:r>
              <a:rPr lang="en-US" dirty="0" smtClean="0"/>
              <a:t>Transcript request</a:t>
            </a:r>
          </a:p>
          <a:p>
            <a:pPr lvl="1"/>
            <a:r>
              <a:rPr lang="en-US" dirty="0" smtClean="0"/>
              <a:t>Court documents</a:t>
            </a:r>
          </a:p>
          <a:p>
            <a:pPr lvl="1"/>
            <a:r>
              <a:rPr lang="en-US" dirty="0" smtClean="0"/>
              <a:t>Screen capture of the 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41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Building the Cohort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3058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Cohort is assigned the first time a student enters 9</a:t>
            </a:r>
            <a:r>
              <a:rPr lang="en-US" baseline="30000" dirty="0" smtClean="0"/>
              <a:t>th</a:t>
            </a:r>
            <a:r>
              <a:rPr lang="en-US" dirty="0" smtClean="0"/>
              <a:t> grade anywhere in a Virginia public school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Data is continuously updated in the Cohort table until a diploma is earned</a:t>
            </a:r>
          </a:p>
          <a:p>
            <a:pPr lvl="1"/>
            <a:r>
              <a:rPr lang="en-US" dirty="0" smtClean="0"/>
              <a:t>If a Certificate or GED is earned, it can only be updated with a diploma</a:t>
            </a:r>
          </a:p>
          <a:p>
            <a:pPr lvl="8"/>
            <a:endParaRPr lang="en-US" dirty="0" smtClean="0"/>
          </a:p>
          <a:p>
            <a:r>
              <a:rPr lang="en-US" dirty="0"/>
              <a:t>Dropouts include any student whose latest status is “Unconfirmed”</a:t>
            </a:r>
          </a:p>
          <a:p>
            <a:pPr lvl="1"/>
            <a:r>
              <a:rPr lang="en-US" dirty="0"/>
              <a:t>Transferred to another LEA but is assigned a new STI</a:t>
            </a:r>
          </a:p>
          <a:p>
            <a:pPr lvl="1"/>
            <a:r>
              <a:rPr lang="en-US" dirty="0"/>
              <a:t>Reported transferred to another LEA but discontinued public schooling </a:t>
            </a:r>
            <a:r>
              <a:rPr lang="en-US" dirty="0" smtClean="0"/>
              <a:t>instead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447800"/>
            <a:ext cx="8686800" cy="0"/>
          </a:xfrm>
          <a:prstGeom prst="line">
            <a:avLst/>
          </a:prstGeom>
          <a:ln w="508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524000"/>
            <a:ext cx="86868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685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538</TotalTime>
  <Words>716</Words>
  <Application>Microsoft Office PowerPoint</Application>
  <PresentationFormat>On-screen Show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Graduation Calculations</vt:lpstr>
      <vt:lpstr>Overview</vt:lpstr>
      <vt:lpstr>Introduction to Longitudinal Data</vt:lpstr>
      <vt:lpstr>Standardized Data</vt:lpstr>
      <vt:lpstr>The Student Record Collection </vt:lpstr>
      <vt:lpstr>What is collected on the SRC?</vt:lpstr>
      <vt:lpstr>Building a Longitudinal Data Set</vt:lpstr>
      <vt:lpstr>Data Corrections</vt:lpstr>
      <vt:lpstr>Building the Cohort</vt:lpstr>
      <vt:lpstr>Virginia On-Time Graduation Rate (OGR)</vt:lpstr>
      <vt:lpstr>Federal Graduation Indicator (FGI)</vt:lpstr>
      <vt:lpstr>Graduation Completion Index (GCI)</vt:lpstr>
      <vt:lpstr>Office of Educational Information Management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Calculations</dc:title>
  <dc:creator>williams</dc:creator>
  <cp:lastModifiedBy>Corey</cp:lastModifiedBy>
  <cp:revision>34</cp:revision>
  <dcterms:created xsi:type="dcterms:W3CDTF">2010-12-10T02:52:01Z</dcterms:created>
  <dcterms:modified xsi:type="dcterms:W3CDTF">2015-06-04T17:50:37Z</dcterms:modified>
</cp:coreProperties>
</file>