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4"/>
  </p:notesMasterIdLst>
  <p:sldIdLst>
    <p:sldId id="256" r:id="rId2"/>
    <p:sldId id="257" r:id="rId3"/>
    <p:sldId id="259" r:id="rId4"/>
    <p:sldId id="261" r:id="rId5"/>
    <p:sldId id="283" r:id="rId6"/>
    <p:sldId id="284" r:id="rId7"/>
    <p:sldId id="260" r:id="rId8"/>
    <p:sldId id="263" r:id="rId9"/>
    <p:sldId id="278" r:id="rId10"/>
    <p:sldId id="264" r:id="rId11"/>
    <p:sldId id="265" r:id="rId12"/>
    <p:sldId id="285" r:id="rId13"/>
    <p:sldId id="266" r:id="rId14"/>
    <p:sldId id="267" r:id="rId15"/>
    <p:sldId id="268" r:id="rId16"/>
    <p:sldId id="275" r:id="rId17"/>
    <p:sldId id="286" r:id="rId18"/>
    <p:sldId id="276" r:id="rId19"/>
    <p:sldId id="282" r:id="rId20"/>
    <p:sldId id="277" r:id="rId21"/>
    <p:sldId id="287" r:id="rId22"/>
    <p:sldId id="279" r:id="rId23"/>
    <p:sldId id="280" r:id="rId24"/>
    <p:sldId id="289" r:id="rId25"/>
    <p:sldId id="290" r:id="rId26"/>
    <p:sldId id="298" r:id="rId27"/>
    <p:sldId id="299" r:id="rId28"/>
    <p:sldId id="302" r:id="rId29"/>
    <p:sldId id="301" r:id="rId30"/>
    <p:sldId id="274" r:id="rId31"/>
    <p:sldId id="300" r:id="rId32"/>
    <p:sldId id="281"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2" d="100"/>
          <a:sy n="92" d="100"/>
        </p:scale>
        <p:origin x="45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6DE018-6622-438B-B261-5DFC91A1A75F}" type="datetimeFigureOut">
              <a:rPr lang="en-US" smtClean="0"/>
              <a:t>1/21/2020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CC9F84-FB59-4AC9-AAC0-2F7E712D774B}" type="slidenum">
              <a:rPr lang="en-US" smtClean="0"/>
              <a:t>‹#›</a:t>
            </a:fld>
            <a:endParaRPr lang="en-US" dirty="0"/>
          </a:p>
        </p:txBody>
      </p:sp>
    </p:spTree>
    <p:extLst>
      <p:ext uri="{BB962C8B-B14F-4D97-AF65-F5344CB8AC3E}">
        <p14:creationId xmlns:p14="http://schemas.microsoft.com/office/powerpoint/2010/main" val="3902193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CCCEA96-81C3-4472-B56E-F00225A6242C}" type="datetime1">
              <a:rPr lang="en-US" smtClean="0"/>
              <a:t>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313C712-9473-48CE-AC7C-A556840EDBAD}" type="slidenum">
              <a:rPr lang="en-US" smtClean="0"/>
              <a:t>‹#›</a:t>
            </a:fld>
            <a:endParaRPr lang="en-US" dirty="0"/>
          </a:p>
        </p:txBody>
      </p:sp>
    </p:spTree>
    <p:extLst>
      <p:ext uri="{BB962C8B-B14F-4D97-AF65-F5344CB8AC3E}">
        <p14:creationId xmlns:p14="http://schemas.microsoft.com/office/powerpoint/2010/main" val="287964913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0BE4FE-A988-4409-BE1B-F46EAEA37BCD}" type="datetime1">
              <a:rPr lang="en-US" smtClean="0"/>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13C712-9473-48CE-AC7C-A556840EDBAD}" type="slidenum">
              <a:rPr lang="en-US" smtClean="0"/>
              <a:t>‹#›</a:t>
            </a:fld>
            <a:endParaRPr lang="en-US" dirty="0"/>
          </a:p>
        </p:txBody>
      </p:sp>
    </p:spTree>
    <p:extLst>
      <p:ext uri="{BB962C8B-B14F-4D97-AF65-F5344CB8AC3E}">
        <p14:creationId xmlns:p14="http://schemas.microsoft.com/office/powerpoint/2010/main" val="1083567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E41CCD-5BE3-47BF-9437-665A99508E1B}" type="datetime1">
              <a:rPr lang="en-US" smtClean="0"/>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13C712-9473-48CE-AC7C-A556840EDBAD}" type="slidenum">
              <a:rPr lang="en-US" smtClean="0"/>
              <a:t>‹#›</a:t>
            </a:fld>
            <a:endParaRPr lang="en-US" dirty="0"/>
          </a:p>
        </p:txBody>
      </p:sp>
    </p:spTree>
    <p:extLst>
      <p:ext uri="{BB962C8B-B14F-4D97-AF65-F5344CB8AC3E}">
        <p14:creationId xmlns:p14="http://schemas.microsoft.com/office/powerpoint/2010/main" val="3859222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CB65A90-CD84-403B-87AA-20B2964B7F7D}" type="datetime1">
              <a:rPr lang="en-US" smtClean="0"/>
              <a:t>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313C712-9473-48CE-AC7C-A556840EDBAD}" type="slidenum">
              <a:rPr lang="en-US" smtClean="0"/>
              <a:t>‹#›</a:t>
            </a:fld>
            <a:endParaRPr lang="en-US" dirty="0"/>
          </a:p>
        </p:txBody>
      </p:sp>
    </p:spTree>
    <p:extLst>
      <p:ext uri="{BB962C8B-B14F-4D97-AF65-F5344CB8AC3E}">
        <p14:creationId xmlns:p14="http://schemas.microsoft.com/office/powerpoint/2010/main" val="1607003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2161FFC1-54D9-4F75-B6AB-7DDF45939951}" type="datetime1">
              <a:rPr lang="en-US" smtClean="0"/>
              <a:t>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313C712-9473-48CE-AC7C-A556840EDBAD}" type="slidenum">
              <a:rPr lang="en-US" smtClean="0"/>
              <a:t>‹#›</a:t>
            </a:fld>
            <a:endParaRPr lang="en-US" dirty="0"/>
          </a:p>
        </p:txBody>
      </p:sp>
    </p:spTree>
    <p:extLst>
      <p:ext uri="{BB962C8B-B14F-4D97-AF65-F5344CB8AC3E}">
        <p14:creationId xmlns:p14="http://schemas.microsoft.com/office/powerpoint/2010/main" val="361122825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B4914CD6-FEE7-4E58-A212-33D48894ED1E}" type="datetime1">
              <a:rPr lang="en-US" smtClean="0"/>
              <a:t>1/21/2020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313C712-9473-48CE-AC7C-A556840EDBAD}" type="slidenum">
              <a:rPr lang="en-US" smtClean="0"/>
              <a:t>‹#›</a:t>
            </a:fld>
            <a:endParaRPr lang="en-US" dirty="0"/>
          </a:p>
        </p:txBody>
      </p:sp>
    </p:spTree>
    <p:extLst>
      <p:ext uri="{BB962C8B-B14F-4D97-AF65-F5344CB8AC3E}">
        <p14:creationId xmlns:p14="http://schemas.microsoft.com/office/powerpoint/2010/main" val="1362167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56390F7E-49C3-485E-8AD5-9056E0AA7ABB}" type="datetime1">
              <a:rPr lang="en-US" smtClean="0"/>
              <a:t>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313C712-9473-48CE-AC7C-A556840EDBAD}"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918716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7556A8F-0E2D-435E-8438-B82B2D1CA8CB}" type="datetime1">
              <a:rPr lang="en-US" smtClean="0"/>
              <a:t>1/21/2020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313C712-9473-48CE-AC7C-A556840EDBAD}" type="slidenum">
              <a:rPr lang="en-US" smtClean="0"/>
              <a:t>‹#›</a:t>
            </a:fld>
            <a:endParaRPr lang="en-US" dirty="0"/>
          </a:p>
        </p:txBody>
      </p:sp>
    </p:spTree>
    <p:extLst>
      <p:ext uri="{BB962C8B-B14F-4D97-AF65-F5344CB8AC3E}">
        <p14:creationId xmlns:p14="http://schemas.microsoft.com/office/powerpoint/2010/main" val="2027237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54930-8538-49DD-AFB4-4FF98CD2E899}" type="datetime1">
              <a:rPr lang="en-US" smtClean="0"/>
              <a:t>1/21/2020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a:t>
            </a:fld>
            <a:endParaRPr lang="en-US" dirty="0"/>
          </a:p>
        </p:txBody>
      </p:sp>
    </p:spTree>
    <p:extLst>
      <p:ext uri="{BB962C8B-B14F-4D97-AF65-F5344CB8AC3E}">
        <p14:creationId xmlns:p14="http://schemas.microsoft.com/office/powerpoint/2010/main" val="1021386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91FDBCD-FD7E-4593-B624-730D9423375F}" type="datetime1">
              <a:rPr lang="en-US" smtClean="0"/>
              <a:t>1/21/2020</a:t>
            </a:fld>
            <a:endParaRPr lang="en-US" dirty="0"/>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4313C712-9473-48CE-AC7C-A556840EDBAD}" type="slidenum">
              <a:rPr lang="en-US" smtClean="0"/>
              <a:t>‹#›</a:t>
            </a:fld>
            <a:endParaRPr lang="en-US" dirty="0"/>
          </a:p>
        </p:txBody>
      </p:sp>
    </p:spTree>
    <p:extLst>
      <p:ext uri="{BB962C8B-B14F-4D97-AF65-F5344CB8AC3E}">
        <p14:creationId xmlns:p14="http://schemas.microsoft.com/office/powerpoint/2010/main" val="836115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A7B4B19D-87DB-4734-8777-43A909F7811E}" type="datetime1">
              <a:rPr lang="en-US" smtClean="0"/>
              <a:t>1/21/2020</a:t>
            </a:fld>
            <a:endParaRPr lang="en-US" dirty="0"/>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4313C712-9473-48CE-AC7C-A556840EDBAD}" type="slidenum">
              <a:rPr lang="en-US" smtClean="0"/>
              <a:t>‹#›</a:t>
            </a:fld>
            <a:endParaRPr lang="en-US" dirty="0"/>
          </a:p>
        </p:txBody>
      </p:sp>
    </p:spTree>
    <p:extLst>
      <p:ext uri="{BB962C8B-B14F-4D97-AF65-F5344CB8AC3E}">
        <p14:creationId xmlns:p14="http://schemas.microsoft.com/office/powerpoint/2010/main" val="1054910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7789CE4B-7BE6-4B30-AC02-86416F02F05A}" type="datetime1">
              <a:rPr lang="en-US" smtClean="0"/>
              <a:t>1/21/2020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4313C712-9473-48CE-AC7C-A556840EDBAD}" type="slidenum">
              <a:rPr lang="en-US" smtClean="0"/>
              <a:t>‹#›</a:t>
            </a:fld>
            <a:endParaRPr lang="en-US" dirty="0"/>
          </a:p>
        </p:txBody>
      </p:sp>
    </p:spTree>
    <p:extLst>
      <p:ext uri="{BB962C8B-B14F-4D97-AF65-F5344CB8AC3E}">
        <p14:creationId xmlns:p14="http://schemas.microsoft.com/office/powerpoint/2010/main" val="28254585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1255222"/>
            <a:ext cx="8991600" cy="2777442"/>
          </a:xfrm>
        </p:spPr>
        <p:txBody>
          <a:bodyPr>
            <a:normAutofit/>
          </a:bodyPr>
          <a:lstStyle/>
          <a:p>
            <a:r>
              <a:rPr lang="en-US" sz="2800" b="1" dirty="0" smtClean="0"/>
              <a:t>The complicated business of interpreting court orders</a:t>
            </a:r>
            <a:endParaRPr lang="en-US" sz="2800" b="1" dirty="0"/>
          </a:p>
        </p:txBody>
      </p:sp>
      <p:sp>
        <p:nvSpPr>
          <p:cNvPr id="3" name="Subtitle 2"/>
          <p:cNvSpPr>
            <a:spLocks noGrp="1"/>
          </p:cNvSpPr>
          <p:nvPr>
            <p:ph type="subTitle" idx="1"/>
          </p:nvPr>
        </p:nvSpPr>
        <p:spPr/>
        <p:txBody>
          <a:bodyPr>
            <a:noAutofit/>
          </a:bodyPr>
          <a:lstStyle/>
          <a:p>
            <a:r>
              <a:rPr lang="en-US" sz="1600" b="1" dirty="0" smtClean="0">
                <a:solidFill>
                  <a:schemeClr val="bg1"/>
                </a:solidFill>
              </a:rPr>
              <a:t>Lisa Foeman Boatwright, Esq.</a:t>
            </a:r>
          </a:p>
          <a:p>
            <a:r>
              <a:rPr lang="en-US" sz="1600" b="1" dirty="0" smtClean="0">
                <a:solidFill>
                  <a:schemeClr val="bg1"/>
                </a:solidFill>
              </a:rPr>
              <a:t>Stafford County Public Schools</a:t>
            </a:r>
          </a:p>
          <a:p>
            <a:r>
              <a:rPr lang="en-US" sz="1600" b="1" dirty="0" smtClean="0">
                <a:solidFill>
                  <a:schemeClr val="bg1"/>
                </a:solidFill>
              </a:rPr>
              <a:t>Executive Director of Policy, Legal Services &amp; Title IX</a:t>
            </a:r>
          </a:p>
          <a:p>
            <a:r>
              <a:rPr lang="en-US" sz="1600" b="1" dirty="0" smtClean="0">
                <a:solidFill>
                  <a:schemeClr val="bg1"/>
                </a:solidFill>
              </a:rPr>
              <a:t>January 2020</a:t>
            </a:r>
            <a:endParaRPr lang="en-US" sz="1600" b="1" dirty="0">
              <a:solidFill>
                <a:schemeClr val="bg1"/>
              </a:solidFill>
            </a:endParaRPr>
          </a:p>
        </p:txBody>
      </p:sp>
      <p:sp>
        <p:nvSpPr>
          <p:cNvPr id="5" name="Slide Number Placeholder 4"/>
          <p:cNvSpPr>
            <a:spLocks noGrp="1"/>
          </p:cNvSpPr>
          <p:nvPr>
            <p:ph type="sldNum" sz="quarter" idx="12"/>
          </p:nvPr>
        </p:nvSpPr>
        <p:spPr/>
        <p:txBody>
          <a:bodyPr/>
          <a:lstStyle/>
          <a:p>
            <a:fld id="{4313C712-9473-48CE-AC7C-A556840EDBAD}" type="slidenum">
              <a:rPr lang="en-US" smtClean="0"/>
              <a:t>1</a:t>
            </a:fld>
            <a:endParaRPr lang="en-US" dirty="0"/>
          </a:p>
        </p:txBody>
      </p:sp>
      <p:pic>
        <p:nvPicPr>
          <p:cNvPr id="4" name="Picture 3"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535824" y="5301009"/>
            <a:ext cx="1211580" cy="1110615"/>
          </a:xfrm>
          <a:prstGeom prst="rect">
            <a:avLst/>
          </a:prstGeom>
          <a:noFill/>
        </p:spPr>
      </p:pic>
    </p:spTree>
    <p:extLst>
      <p:ext uri="{BB962C8B-B14F-4D97-AF65-F5344CB8AC3E}">
        <p14:creationId xmlns:p14="http://schemas.microsoft.com/office/powerpoint/2010/main" val="34916204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714896"/>
            <a:ext cx="7729728" cy="1147156"/>
          </a:xfrm>
        </p:spPr>
        <p:txBody>
          <a:bodyPr>
            <a:normAutofit fontScale="90000"/>
          </a:bodyPr>
          <a:lstStyle/>
          <a:p>
            <a:r>
              <a:rPr lang="en-US" b="1" dirty="0" smtClean="0">
                <a:cs typeface="Arial" panose="020B0604020202020204" pitchFamily="34" charset="0"/>
              </a:rPr>
              <a:t/>
            </a:r>
            <a:br>
              <a:rPr lang="en-US" b="1" dirty="0" smtClean="0">
                <a:cs typeface="Arial" panose="020B0604020202020204" pitchFamily="34" charset="0"/>
              </a:rPr>
            </a:br>
            <a:r>
              <a:rPr lang="en-US" b="1" dirty="0" smtClean="0">
                <a:cs typeface="Arial" panose="020B0604020202020204" pitchFamily="34" charset="0"/>
              </a:rPr>
              <a:t>Court </a:t>
            </a:r>
            <a:r>
              <a:rPr lang="en-US" b="1" dirty="0">
                <a:cs typeface="Arial" panose="020B0604020202020204" pitchFamily="34" charset="0"/>
              </a:rPr>
              <a:t>Orders</a:t>
            </a:r>
            <a:r>
              <a:rPr lang="en-US" b="1" dirty="0" smtClean="0">
                <a:cs typeface="Arial" panose="020B0604020202020204" pitchFamily="34" charset="0"/>
              </a:rPr>
              <a:t>: what should you look for?</a:t>
            </a:r>
            <a:r>
              <a:rPr lang="en-US" b="1" dirty="0">
                <a:cs typeface="Arial" panose="020B0604020202020204" pitchFamily="34" charset="0"/>
              </a:rPr>
              <a:t/>
            </a:r>
            <a:br>
              <a:rPr lang="en-US" b="1" dirty="0">
                <a:cs typeface="Arial" panose="020B0604020202020204" pitchFamily="34" charset="0"/>
              </a:rPr>
            </a:br>
            <a:endParaRPr lang="en-US" b="1" dirty="0"/>
          </a:p>
        </p:txBody>
      </p:sp>
      <p:sp>
        <p:nvSpPr>
          <p:cNvPr id="3" name="Content Placeholder 2"/>
          <p:cNvSpPr>
            <a:spLocks noGrp="1"/>
          </p:cNvSpPr>
          <p:nvPr>
            <p:ph idx="1"/>
          </p:nvPr>
        </p:nvSpPr>
        <p:spPr>
          <a:xfrm>
            <a:off x="2231136" y="2227812"/>
            <a:ext cx="7729728" cy="4414058"/>
          </a:xfrm>
        </p:spPr>
        <p:txBody>
          <a:bodyPr>
            <a:normAutofit lnSpcReduction="10000"/>
          </a:bodyPr>
          <a:lstStyle/>
          <a:p>
            <a:pPr>
              <a:spcAft>
                <a:spcPts val="1200"/>
              </a:spcAft>
            </a:pPr>
            <a:r>
              <a:rPr lang="en-US" sz="2100" dirty="0">
                <a:cs typeface="Arial" panose="020B0604020202020204" pitchFamily="34" charset="0"/>
              </a:rPr>
              <a:t>Awards of sole or joint legal custody to a parent.</a:t>
            </a:r>
          </a:p>
          <a:p>
            <a:pPr>
              <a:spcAft>
                <a:spcPts val="1200"/>
              </a:spcAft>
            </a:pPr>
            <a:r>
              <a:rPr lang="en-US" sz="2100" dirty="0">
                <a:cs typeface="Arial" panose="020B0604020202020204" pitchFamily="34" charset="0"/>
              </a:rPr>
              <a:t>Designation of one parent as having final authority over educational decisions</a:t>
            </a:r>
            <a:r>
              <a:rPr lang="en-US" sz="2100" dirty="0" smtClean="0">
                <a:cs typeface="Arial" panose="020B0604020202020204" pitchFamily="34" charset="0"/>
              </a:rPr>
              <a:t>.</a:t>
            </a:r>
          </a:p>
          <a:p>
            <a:pPr>
              <a:spcAft>
                <a:spcPts val="1200"/>
              </a:spcAft>
            </a:pPr>
            <a:r>
              <a:rPr lang="en-US" sz="2100" dirty="0" smtClean="0">
                <a:cs typeface="Arial" panose="020B0604020202020204" pitchFamily="34" charset="0"/>
              </a:rPr>
              <a:t>Supervised visitation </a:t>
            </a:r>
            <a:r>
              <a:rPr lang="en-US" sz="2100" dirty="0">
                <a:cs typeface="Arial" panose="020B0604020202020204" pitchFamily="34" charset="0"/>
              </a:rPr>
              <a:t>r</a:t>
            </a:r>
            <a:r>
              <a:rPr lang="en-US" sz="2100" dirty="0" smtClean="0">
                <a:cs typeface="Arial" panose="020B0604020202020204" pitchFamily="34" charset="0"/>
              </a:rPr>
              <a:t>equirement.</a:t>
            </a:r>
            <a:endParaRPr lang="en-US" sz="2100" dirty="0">
              <a:cs typeface="Arial" panose="020B0604020202020204" pitchFamily="34" charset="0"/>
            </a:endParaRPr>
          </a:p>
          <a:p>
            <a:pPr>
              <a:spcAft>
                <a:spcPts val="1200"/>
              </a:spcAft>
            </a:pPr>
            <a:r>
              <a:rPr lang="en-US" sz="2100" dirty="0" smtClean="0">
                <a:cs typeface="Arial" panose="020B0604020202020204" pitchFamily="34" charset="0"/>
              </a:rPr>
              <a:t>Protective order, restraining order, or a permanent injunction (prohibitions on parent contact with the child or the school). </a:t>
            </a:r>
          </a:p>
          <a:p>
            <a:pPr>
              <a:spcAft>
                <a:spcPts val="1200"/>
              </a:spcAft>
            </a:pPr>
            <a:r>
              <a:rPr lang="en-US" sz="2100" dirty="0" smtClean="0">
                <a:cs typeface="Arial" panose="020B0604020202020204" pitchFamily="34" charset="0"/>
              </a:rPr>
              <a:t>Restrictions on a parent accessing school records or information about the child.</a:t>
            </a:r>
          </a:p>
          <a:p>
            <a:pPr>
              <a:spcAft>
                <a:spcPts val="1200"/>
              </a:spcAft>
            </a:pPr>
            <a:r>
              <a:rPr lang="en-US" sz="2100" dirty="0" smtClean="0">
                <a:cs typeface="Arial" panose="020B0604020202020204" pitchFamily="34" charset="0"/>
              </a:rPr>
              <a:t>Termination </a:t>
            </a:r>
            <a:r>
              <a:rPr lang="en-US" sz="2100" dirty="0">
                <a:cs typeface="Arial" panose="020B0604020202020204" pitchFamily="34" charset="0"/>
              </a:rPr>
              <a:t>of parental rights.  </a:t>
            </a:r>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10</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1908128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2502" y="399012"/>
            <a:ext cx="7608362" cy="1396538"/>
          </a:xfrm>
        </p:spPr>
        <p:txBody>
          <a:bodyPr>
            <a:normAutofit fontScale="90000"/>
          </a:bodyPr>
          <a:lstStyle/>
          <a:p>
            <a:r>
              <a:rPr lang="en-US" b="1" dirty="0" smtClean="0">
                <a:cs typeface="Arial" panose="020B0604020202020204" pitchFamily="34" charset="0"/>
              </a:rPr>
              <a:t/>
            </a:r>
            <a:br>
              <a:rPr lang="en-US" b="1" dirty="0" smtClean="0">
                <a:cs typeface="Arial" panose="020B0604020202020204" pitchFamily="34" charset="0"/>
              </a:rPr>
            </a:br>
            <a:r>
              <a:rPr lang="en-US" b="1" dirty="0" smtClean="0">
                <a:cs typeface="Arial" panose="020B0604020202020204" pitchFamily="34" charset="0"/>
              </a:rPr>
              <a:t/>
            </a:r>
            <a:br>
              <a:rPr lang="en-US" b="1" dirty="0" smtClean="0">
                <a:cs typeface="Arial" panose="020B0604020202020204" pitchFamily="34" charset="0"/>
              </a:rPr>
            </a:br>
            <a:r>
              <a:rPr lang="en-US" b="1" dirty="0" smtClean="0">
                <a:cs typeface="Arial" panose="020B0604020202020204" pitchFamily="34" charset="0"/>
              </a:rPr>
              <a:t>Court </a:t>
            </a:r>
            <a:r>
              <a:rPr lang="en-US" b="1" dirty="0">
                <a:cs typeface="Arial" panose="020B0604020202020204" pitchFamily="34" charset="0"/>
              </a:rPr>
              <a:t>Orders Protecting </a:t>
            </a:r>
            <a:r>
              <a:rPr lang="en-US" b="1" dirty="0" smtClean="0">
                <a:cs typeface="Arial" panose="020B0604020202020204" pitchFamily="34" charset="0"/>
              </a:rPr>
              <a:t>Students: </a:t>
            </a:r>
            <a:br>
              <a:rPr lang="en-US" b="1" dirty="0" smtClean="0">
                <a:cs typeface="Arial" panose="020B0604020202020204" pitchFamily="34" charset="0"/>
              </a:rPr>
            </a:br>
            <a:r>
              <a:rPr lang="en-US" b="1" dirty="0" smtClean="0">
                <a:cs typeface="Arial" panose="020B0604020202020204" pitchFamily="34" charset="0"/>
              </a:rPr>
              <a:t>code of Virginia </a:t>
            </a:r>
            <a:r>
              <a:rPr lang="en-US" b="1" dirty="0"/>
              <a:t>§ 22.1-279.3:2</a:t>
            </a:r>
            <a:br>
              <a:rPr lang="en-US" b="1" dirty="0"/>
            </a:br>
            <a:r>
              <a:rPr lang="en-US" b="1" dirty="0" smtClean="0">
                <a:cs typeface="Arial" panose="020B0604020202020204" pitchFamily="34" charset="0"/>
              </a:rPr>
              <a:t/>
            </a:r>
            <a:br>
              <a:rPr lang="en-US" b="1" dirty="0" smtClean="0">
                <a:cs typeface="Arial" panose="020B0604020202020204" pitchFamily="34" charset="0"/>
              </a:rPr>
            </a:br>
            <a:endParaRPr lang="en-US" b="1" dirty="0"/>
          </a:p>
        </p:txBody>
      </p:sp>
      <p:sp>
        <p:nvSpPr>
          <p:cNvPr id="3" name="Content Placeholder 2"/>
          <p:cNvSpPr>
            <a:spLocks noGrp="1"/>
          </p:cNvSpPr>
          <p:nvPr>
            <p:ph idx="1"/>
          </p:nvPr>
        </p:nvSpPr>
        <p:spPr>
          <a:xfrm>
            <a:off x="2231136" y="2094807"/>
            <a:ext cx="7729728" cy="4023360"/>
          </a:xfrm>
        </p:spPr>
        <p:txBody>
          <a:bodyPr>
            <a:normAutofit fontScale="92500" lnSpcReduction="10000"/>
          </a:bodyPr>
          <a:lstStyle/>
          <a:p>
            <a:pPr>
              <a:spcAft>
                <a:spcPts val="1200"/>
              </a:spcAft>
            </a:pPr>
            <a:r>
              <a:rPr lang="en-US" sz="2400" dirty="0">
                <a:cs typeface="Arial" panose="020B0604020202020204" pitchFamily="34" charset="0"/>
              </a:rPr>
              <a:t>As of July 1, 2019, state law requires that principals, upon receiving notice that a court has issued an order for the protection of any child prohibiting contact by a parent or other person shall notify licensed instructional personnel and other school personnel who:</a:t>
            </a:r>
          </a:p>
          <a:p>
            <a:pPr lvl="1">
              <a:spcAft>
                <a:spcPts val="1200"/>
              </a:spcAft>
              <a:buFont typeface="Wingdings" panose="05000000000000000000" pitchFamily="2" charset="2"/>
              <a:buChar char="§"/>
            </a:pPr>
            <a:r>
              <a:rPr lang="en-US" sz="2200" dirty="0">
                <a:cs typeface="Arial" panose="020B0604020202020204" pitchFamily="34" charset="0"/>
              </a:rPr>
              <a:t>provide direct educational or support services to the protected child or the child subject to the order,</a:t>
            </a:r>
          </a:p>
          <a:p>
            <a:pPr lvl="1">
              <a:spcAft>
                <a:spcPts val="1200"/>
              </a:spcAft>
              <a:buFont typeface="Wingdings" panose="05000000000000000000" pitchFamily="2" charset="2"/>
              <a:buChar char="§"/>
            </a:pPr>
            <a:r>
              <a:rPr lang="en-US" sz="2200" dirty="0">
                <a:cs typeface="Arial" panose="020B0604020202020204" pitchFamily="34" charset="0"/>
              </a:rPr>
              <a:t>have a legitimate educational interest in such information, and </a:t>
            </a:r>
          </a:p>
          <a:p>
            <a:pPr lvl="1">
              <a:spcAft>
                <a:spcPts val="1200"/>
              </a:spcAft>
              <a:buFont typeface="Wingdings" panose="05000000000000000000" pitchFamily="2" charset="2"/>
              <a:buChar char="§"/>
            </a:pPr>
            <a:r>
              <a:rPr lang="en-US" sz="2200" dirty="0">
                <a:cs typeface="Arial" panose="020B0604020202020204" pitchFamily="34" charset="0"/>
              </a:rPr>
              <a:t>are responsible for the direct supervision of the protected child or the child subject to the order that such order has been issued.</a:t>
            </a:r>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11</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39386011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cs typeface="Times New Roman" panose="02020603050405020304" pitchFamily="18" charset="0"/>
              </a:rPr>
              <a:t>Restraining/Protective Orders:  what Are they?</a:t>
            </a:r>
            <a:endParaRPr lang="en-US" dirty="0"/>
          </a:p>
        </p:txBody>
      </p:sp>
      <p:sp>
        <p:nvSpPr>
          <p:cNvPr id="3" name="Content Placeholder 2"/>
          <p:cNvSpPr>
            <a:spLocks noGrp="1"/>
          </p:cNvSpPr>
          <p:nvPr>
            <p:ph idx="1"/>
          </p:nvPr>
        </p:nvSpPr>
        <p:spPr/>
        <p:txBody>
          <a:bodyPr>
            <a:normAutofit lnSpcReduction="10000"/>
          </a:bodyPr>
          <a:lstStyle/>
          <a:p>
            <a:r>
              <a:rPr lang="en-US" b="1" dirty="0" smtClean="0"/>
              <a:t>Definition</a:t>
            </a:r>
            <a:r>
              <a:rPr lang="en-US" dirty="0" smtClean="0"/>
              <a:t>:  Legal </a:t>
            </a:r>
            <a:r>
              <a:rPr lang="en-US" dirty="0"/>
              <a:t>document issued by a judge to protect the health and safety of a person who is alleged to be a victim of any act involving violence, force or threat that results in bodily injury or places that person in fear of death, sexual assault or bodily injury.</a:t>
            </a:r>
            <a:endParaRPr lang="en-US" dirty="0" smtClean="0"/>
          </a:p>
          <a:p>
            <a:r>
              <a:rPr lang="en-US" b="1" dirty="0" smtClean="0"/>
              <a:t>Emergency </a:t>
            </a:r>
            <a:r>
              <a:rPr lang="en-US" b="1" dirty="0"/>
              <a:t>Protective </a:t>
            </a:r>
            <a:r>
              <a:rPr lang="en-US" b="1" dirty="0" smtClean="0"/>
              <a:t>Order</a:t>
            </a:r>
            <a:r>
              <a:rPr lang="en-US" dirty="0" smtClean="0"/>
              <a:t>, Code of Virginia </a:t>
            </a:r>
            <a:r>
              <a:rPr lang="en-US" dirty="0"/>
              <a:t>§ </a:t>
            </a:r>
            <a:r>
              <a:rPr lang="en-US" dirty="0" smtClean="0"/>
              <a:t>19.2-152.8:  expires </a:t>
            </a:r>
            <a:r>
              <a:rPr lang="en-US" dirty="0"/>
              <a:t>at the end of the third day following issuance or the next day court is in session, whichever is </a:t>
            </a:r>
            <a:r>
              <a:rPr lang="en-US" dirty="0" smtClean="0"/>
              <a:t>later.</a:t>
            </a:r>
          </a:p>
          <a:p>
            <a:r>
              <a:rPr lang="en-US" b="1" dirty="0" smtClean="0"/>
              <a:t>Preliminary </a:t>
            </a:r>
            <a:r>
              <a:rPr lang="en-US" b="1" dirty="0"/>
              <a:t>Protective </a:t>
            </a:r>
            <a:r>
              <a:rPr lang="en-US" b="1" dirty="0" smtClean="0"/>
              <a:t>Order</a:t>
            </a:r>
            <a:r>
              <a:rPr lang="en-US" dirty="0" smtClean="0"/>
              <a:t>, Code of Virginia </a:t>
            </a:r>
            <a:r>
              <a:rPr lang="en-US" dirty="0"/>
              <a:t>§ </a:t>
            </a:r>
            <a:r>
              <a:rPr lang="en-US" dirty="0" smtClean="0"/>
              <a:t>19.2-152.9:  lasts </a:t>
            </a:r>
            <a:r>
              <a:rPr lang="en-US" dirty="0"/>
              <a:t>15 days or until a full </a:t>
            </a:r>
            <a:r>
              <a:rPr lang="en-US" dirty="0" smtClean="0"/>
              <a:t>hearing.</a:t>
            </a:r>
          </a:p>
          <a:p>
            <a:r>
              <a:rPr lang="en-US" b="1" dirty="0" smtClean="0"/>
              <a:t>Protective Order</a:t>
            </a:r>
            <a:r>
              <a:rPr lang="en-US" dirty="0" smtClean="0"/>
              <a:t>, Code of Virginia </a:t>
            </a:r>
            <a:r>
              <a:rPr lang="en-US" dirty="0"/>
              <a:t>§ </a:t>
            </a:r>
            <a:r>
              <a:rPr lang="en-US" dirty="0" smtClean="0"/>
              <a:t>19.2-152.10:  may </a:t>
            </a:r>
            <a:r>
              <a:rPr lang="en-US" dirty="0"/>
              <a:t>last up to 2 </a:t>
            </a:r>
            <a:r>
              <a:rPr lang="en-US" dirty="0" smtClean="0"/>
              <a:t>years.</a:t>
            </a:r>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12</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836300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9696" y="573994"/>
            <a:ext cx="7729728" cy="1188720"/>
          </a:xfrm>
        </p:spPr>
        <p:txBody>
          <a:bodyPr/>
          <a:lstStyle/>
          <a:p>
            <a:r>
              <a:rPr lang="en-US" b="1" dirty="0">
                <a:cs typeface="Times New Roman" panose="02020603050405020304" pitchFamily="18" charset="0"/>
              </a:rPr>
              <a:t>Restraining and Protective </a:t>
            </a:r>
            <a:r>
              <a:rPr lang="en-US" b="1" dirty="0" smtClean="0">
                <a:cs typeface="Times New Roman" panose="02020603050405020304" pitchFamily="18" charset="0"/>
              </a:rPr>
              <a:t>Orders:  what to look for</a:t>
            </a:r>
            <a:endParaRPr lang="en-US" b="1" dirty="0"/>
          </a:p>
        </p:txBody>
      </p:sp>
      <p:sp>
        <p:nvSpPr>
          <p:cNvPr id="3" name="Content Placeholder 2"/>
          <p:cNvSpPr>
            <a:spLocks noGrp="1"/>
          </p:cNvSpPr>
          <p:nvPr>
            <p:ph idx="1"/>
          </p:nvPr>
        </p:nvSpPr>
        <p:spPr>
          <a:xfrm>
            <a:off x="2222823" y="1970532"/>
            <a:ext cx="7729728" cy="4430268"/>
          </a:xfrm>
        </p:spPr>
        <p:txBody>
          <a:bodyPr>
            <a:normAutofit/>
          </a:bodyPr>
          <a:lstStyle/>
          <a:p>
            <a:pPr lvl="1">
              <a:spcAft>
                <a:spcPts val="1200"/>
              </a:spcAft>
            </a:pPr>
            <a:r>
              <a:rPr lang="en-US" sz="2800" dirty="0">
                <a:cs typeface="Times New Roman" panose="02020603050405020304" pitchFamily="18" charset="0"/>
              </a:rPr>
              <a:t>C</a:t>
            </a:r>
            <a:r>
              <a:rPr lang="en-US" sz="2800" dirty="0" smtClean="0">
                <a:cs typeface="Times New Roman" panose="02020603050405020304" pitchFamily="18" charset="0"/>
              </a:rPr>
              <a:t>ourt </a:t>
            </a:r>
            <a:r>
              <a:rPr lang="en-US" sz="2800" dirty="0">
                <a:cs typeface="Times New Roman" panose="02020603050405020304" pitchFamily="18" charset="0"/>
              </a:rPr>
              <a:t>order </a:t>
            </a:r>
            <a:r>
              <a:rPr lang="en-US" sz="2800" dirty="0" smtClean="0">
                <a:cs typeface="Times New Roman" panose="02020603050405020304" pitchFamily="18" charset="0"/>
              </a:rPr>
              <a:t>vs. </a:t>
            </a:r>
            <a:r>
              <a:rPr lang="en-US" sz="2800" dirty="0">
                <a:cs typeface="Times New Roman" panose="02020603050405020304" pitchFamily="18" charset="0"/>
              </a:rPr>
              <a:t>a petition </a:t>
            </a:r>
            <a:endParaRPr lang="en-US" sz="2600" dirty="0">
              <a:cs typeface="Times New Roman" panose="02020603050405020304" pitchFamily="18" charset="0"/>
            </a:endParaRPr>
          </a:p>
          <a:p>
            <a:pPr lvl="1">
              <a:spcAft>
                <a:spcPts val="1200"/>
              </a:spcAft>
            </a:pPr>
            <a:r>
              <a:rPr lang="en-US" sz="2600" dirty="0" smtClean="0">
                <a:cs typeface="Times New Roman" panose="02020603050405020304" pitchFamily="18" charset="0"/>
              </a:rPr>
              <a:t>Judge’s signature</a:t>
            </a:r>
            <a:endParaRPr lang="en-US" sz="2600" dirty="0">
              <a:cs typeface="Times New Roman" panose="02020603050405020304" pitchFamily="18" charset="0"/>
            </a:endParaRPr>
          </a:p>
          <a:p>
            <a:pPr lvl="1">
              <a:spcAft>
                <a:spcPts val="1200"/>
              </a:spcAft>
            </a:pPr>
            <a:r>
              <a:rPr lang="en-US" sz="2800" dirty="0">
                <a:cs typeface="Times New Roman" panose="02020603050405020304" pitchFamily="18" charset="0"/>
              </a:rPr>
              <a:t>A</a:t>
            </a:r>
            <a:r>
              <a:rPr lang="en-US" sz="2800" dirty="0" smtClean="0">
                <a:cs typeface="Times New Roman" panose="02020603050405020304" pitchFamily="18" charset="0"/>
              </a:rPr>
              <a:t>n </a:t>
            </a:r>
            <a:r>
              <a:rPr lang="en-US" sz="2800" dirty="0">
                <a:cs typeface="Times New Roman" panose="02020603050405020304" pitchFamily="18" charset="0"/>
              </a:rPr>
              <a:t>expiration </a:t>
            </a:r>
            <a:r>
              <a:rPr lang="en-US" sz="2800" dirty="0" smtClean="0">
                <a:cs typeface="Times New Roman" panose="02020603050405020304" pitchFamily="18" charset="0"/>
              </a:rPr>
              <a:t>date</a:t>
            </a:r>
          </a:p>
          <a:p>
            <a:pPr lvl="1">
              <a:spcAft>
                <a:spcPts val="1200"/>
              </a:spcAft>
            </a:pPr>
            <a:r>
              <a:rPr lang="en-US" sz="2800" dirty="0" smtClean="0">
                <a:cs typeface="Times New Roman" panose="02020603050405020304" pitchFamily="18" charset="0"/>
              </a:rPr>
              <a:t>Contact limitations</a:t>
            </a:r>
            <a:endParaRPr lang="en-US" sz="2800" dirty="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13</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5676110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cs typeface="Times New Roman" panose="02020603050405020304" pitchFamily="18" charset="0"/>
              </a:rPr>
              <a:t>Restraining and Protective Orders:  what to look for (cont’d.)</a:t>
            </a:r>
            <a:endParaRPr lang="en-US" b="1" dirty="0"/>
          </a:p>
        </p:txBody>
      </p:sp>
      <p:sp>
        <p:nvSpPr>
          <p:cNvPr id="3" name="Content Placeholder 2"/>
          <p:cNvSpPr>
            <a:spLocks noGrp="1"/>
          </p:cNvSpPr>
          <p:nvPr>
            <p:ph idx="1"/>
          </p:nvPr>
        </p:nvSpPr>
        <p:spPr>
          <a:xfrm>
            <a:off x="2231136" y="2244436"/>
            <a:ext cx="7729728" cy="4031673"/>
          </a:xfrm>
        </p:spPr>
        <p:txBody>
          <a:bodyPr>
            <a:normAutofit fontScale="85000" lnSpcReduction="20000"/>
          </a:bodyPr>
          <a:lstStyle/>
          <a:p>
            <a:pPr lvl="1">
              <a:spcAft>
                <a:spcPts val="1200"/>
              </a:spcAft>
            </a:pPr>
            <a:r>
              <a:rPr lang="en-US" sz="2800" dirty="0" smtClean="0">
                <a:cs typeface="Times New Roman" panose="02020603050405020304" pitchFamily="18" charset="0"/>
              </a:rPr>
              <a:t>Contact Limitations of Parent:</a:t>
            </a:r>
            <a:endParaRPr lang="en-US" sz="2800" dirty="0">
              <a:cs typeface="Times New Roman" panose="02020603050405020304" pitchFamily="18" charset="0"/>
            </a:endParaRPr>
          </a:p>
          <a:p>
            <a:pPr marL="1030288" lvl="2" indent="-288925">
              <a:spcAft>
                <a:spcPts val="1200"/>
              </a:spcAft>
              <a:buFont typeface="Wingdings" panose="05000000000000000000" pitchFamily="2" charset="2"/>
              <a:buChar char="§"/>
            </a:pPr>
            <a:r>
              <a:rPr lang="en-US" sz="2600" dirty="0" smtClean="0">
                <a:cs typeface="Times New Roman" panose="02020603050405020304" pitchFamily="18" charset="0"/>
              </a:rPr>
              <a:t>If to children: Consult with your legal counsel or safety department about issuing a “no trespass letter” especially if the parent causes a disruption.  </a:t>
            </a:r>
          </a:p>
          <a:p>
            <a:pPr marL="1030288" lvl="2" indent="-288925">
              <a:spcAft>
                <a:spcPts val="1200"/>
              </a:spcAft>
              <a:buFont typeface="Wingdings" panose="05000000000000000000" pitchFamily="2" charset="2"/>
              <a:buChar char="§"/>
            </a:pPr>
            <a:r>
              <a:rPr lang="en-US" sz="2600" dirty="0" smtClean="0">
                <a:cs typeface="Times New Roman" panose="02020603050405020304" pitchFamily="18" charset="0"/>
              </a:rPr>
              <a:t>If only to other parent:  Then other parent can still come to school and participate in activities </a:t>
            </a:r>
            <a:r>
              <a:rPr lang="en-US" sz="2600" dirty="0">
                <a:cs typeface="Times New Roman" panose="02020603050405020304" pitchFamily="18" charset="0"/>
              </a:rPr>
              <a:t>with the child even if the other parent objects.</a:t>
            </a:r>
          </a:p>
          <a:p>
            <a:pPr marL="1260475" lvl="3" indent="-230188">
              <a:spcAft>
                <a:spcPts val="1200"/>
              </a:spcAft>
            </a:pPr>
            <a:r>
              <a:rPr lang="en-US" sz="2400" b="1" u="sng" dirty="0">
                <a:cs typeface="Times New Roman" panose="02020603050405020304" pitchFamily="18" charset="0"/>
              </a:rPr>
              <a:t>Note</a:t>
            </a:r>
            <a:r>
              <a:rPr lang="en-US" sz="2400" dirty="0">
                <a:cs typeface="Times New Roman" panose="02020603050405020304" pitchFamily="18" charset="0"/>
              </a:rPr>
              <a:t>:  The school may need to schedule separate meetings or take measures to prevent the parents from being at school at the same time.</a:t>
            </a:r>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14</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5842048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cs typeface="Times New Roman" panose="02020603050405020304" pitchFamily="18" charset="0"/>
              </a:rPr>
              <a:t>Restraining and Protective Orders:  what </a:t>
            </a:r>
            <a:r>
              <a:rPr lang="en-US" b="1" dirty="0" smtClean="0">
                <a:cs typeface="Times New Roman" panose="02020603050405020304" pitchFamily="18" charset="0"/>
              </a:rPr>
              <a:t>they don’t do</a:t>
            </a:r>
            <a:endParaRPr lang="en-US" b="1" dirty="0"/>
          </a:p>
        </p:txBody>
      </p:sp>
      <p:sp>
        <p:nvSpPr>
          <p:cNvPr id="3" name="Content Placeholder 2"/>
          <p:cNvSpPr>
            <a:spLocks noGrp="1"/>
          </p:cNvSpPr>
          <p:nvPr>
            <p:ph idx="1"/>
          </p:nvPr>
        </p:nvSpPr>
        <p:spPr>
          <a:xfrm>
            <a:off x="2231136" y="2369128"/>
            <a:ext cx="7729728" cy="3782290"/>
          </a:xfrm>
        </p:spPr>
        <p:txBody>
          <a:bodyPr>
            <a:normAutofit fontScale="77500" lnSpcReduction="20000"/>
          </a:bodyPr>
          <a:lstStyle/>
          <a:p>
            <a:pPr marL="228600" lvl="1" indent="0">
              <a:spcAft>
                <a:spcPts val="1200"/>
              </a:spcAft>
              <a:buNone/>
            </a:pPr>
            <a:endParaRPr lang="en-US" sz="2800" dirty="0" smtClean="0">
              <a:cs typeface="Times New Roman" panose="02020603050405020304" pitchFamily="18" charset="0"/>
            </a:endParaRPr>
          </a:p>
          <a:p>
            <a:pPr lvl="2">
              <a:spcAft>
                <a:spcPts val="1200"/>
              </a:spcAft>
            </a:pPr>
            <a:endParaRPr lang="en-US" sz="2800" dirty="0" smtClean="0">
              <a:cs typeface="Times New Roman" panose="02020603050405020304" pitchFamily="18" charset="0"/>
            </a:endParaRPr>
          </a:p>
          <a:p>
            <a:pPr lvl="2">
              <a:spcAft>
                <a:spcPts val="1200"/>
              </a:spcAft>
            </a:pPr>
            <a:r>
              <a:rPr lang="en-US" sz="2800" dirty="0" smtClean="0">
                <a:cs typeface="Times New Roman" panose="02020603050405020304" pitchFamily="18" charset="0"/>
              </a:rPr>
              <a:t>A parent’s </a:t>
            </a:r>
            <a:r>
              <a:rPr lang="en-US" sz="2800" dirty="0">
                <a:cs typeface="Times New Roman" panose="02020603050405020304" pitchFamily="18" charset="0"/>
              </a:rPr>
              <a:t>rights to participate in educational decisions, to participate in meetings about the child, or to have access to school </a:t>
            </a:r>
            <a:r>
              <a:rPr lang="en-US" sz="2800" dirty="0" smtClean="0">
                <a:cs typeface="Times New Roman" panose="02020603050405020304" pitchFamily="18" charset="0"/>
              </a:rPr>
              <a:t>records are preserved.</a:t>
            </a:r>
            <a:endParaRPr lang="en-US" sz="2800" dirty="0">
              <a:cs typeface="Times New Roman" panose="02020603050405020304" pitchFamily="18" charset="0"/>
            </a:endParaRPr>
          </a:p>
          <a:p>
            <a:pPr lvl="2">
              <a:spcAft>
                <a:spcPts val="1200"/>
              </a:spcAft>
            </a:pPr>
            <a:r>
              <a:rPr lang="en-US" sz="2800" dirty="0" smtClean="0">
                <a:cs typeface="Times New Roman" panose="02020603050405020304" pitchFamily="18" charset="0"/>
              </a:rPr>
              <a:t>Parent still retains right to participate in school meetings.</a:t>
            </a:r>
          </a:p>
          <a:p>
            <a:pPr lvl="3">
              <a:spcAft>
                <a:spcPts val="1200"/>
              </a:spcAft>
            </a:pPr>
            <a:r>
              <a:rPr lang="en-US" sz="2800" dirty="0" smtClean="0">
                <a:cs typeface="Times New Roman" panose="02020603050405020304" pitchFamily="18" charset="0"/>
              </a:rPr>
              <a:t>May need to schedule separate meetings or use telephone/video conference.</a:t>
            </a:r>
            <a:endParaRPr lang="en-US" sz="2800" dirty="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15</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
        <p:nvSpPr>
          <p:cNvPr id="6" name="AutoShape 2" descr="Image result for caution imag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8" name="Picture 7" descr="https://previews.123rf.com/images/pixelae/pixelae1612/pixelae161200009/68974872-red-triangle-caution-warning-alert-sign-vector-illustration-isolated-on-white-background-be-careful-.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12425" y="2369128"/>
            <a:ext cx="1135381" cy="1018309"/>
          </a:xfrm>
          <a:prstGeom prst="rect">
            <a:avLst/>
          </a:prstGeom>
          <a:noFill/>
          <a:ln>
            <a:noFill/>
          </a:ln>
        </p:spPr>
      </p:pic>
    </p:spTree>
    <p:extLst>
      <p:ext uri="{BB962C8B-B14F-4D97-AF65-F5344CB8AC3E}">
        <p14:creationId xmlns:p14="http://schemas.microsoft.com/office/powerpoint/2010/main" val="14894519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13C712-9473-48CE-AC7C-A556840EDBAD}" type="slidenum">
              <a:rPr lang="en-US" smtClean="0"/>
              <a:t>16</a:t>
            </a:fld>
            <a:endParaRPr lang="en-US" dirty="0"/>
          </a:p>
        </p:txBody>
      </p:sp>
      <p:sp>
        <p:nvSpPr>
          <p:cNvPr id="3" name="Rectangle 2"/>
          <p:cNvSpPr/>
          <p:nvPr/>
        </p:nvSpPr>
        <p:spPr>
          <a:xfrm>
            <a:off x="370407" y="2587629"/>
            <a:ext cx="11550984" cy="646331"/>
          </a:xfrm>
          <a:prstGeom prst="rect">
            <a:avLst/>
          </a:prstGeom>
        </p:spPr>
        <p:txBody>
          <a:bodyPr wrap="none">
            <a:spAutoFit/>
          </a:bodyPr>
          <a:lstStyle/>
          <a:p>
            <a:pPr algn="ctr">
              <a:spcAft>
                <a:spcPts val="1200"/>
              </a:spcAft>
            </a:pPr>
            <a:r>
              <a:rPr lang="en-US" sz="3600" b="1" dirty="0" smtClean="0">
                <a:cs typeface="Arial" panose="020B0604020202020204" pitchFamily="34" charset="0"/>
              </a:rPr>
              <a:t>WHO CAN PICK UP STUDENTS FROM SCHOOL?</a:t>
            </a:r>
            <a:endParaRPr lang="en-US" sz="3600" b="1" dirty="0">
              <a:cs typeface="Arial" panose="020B0604020202020204" pitchFamily="34" charset="0"/>
            </a:endParaRPr>
          </a:p>
        </p:txBody>
      </p:sp>
      <p:pic>
        <p:nvPicPr>
          <p:cNvPr id="4" name="Picture 3"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40571758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731104"/>
          </a:xfrm>
        </p:spPr>
        <p:txBody>
          <a:bodyPr>
            <a:normAutofit fontScale="90000"/>
          </a:bodyPr>
          <a:lstStyle/>
          <a:p>
            <a:r>
              <a:rPr lang="en-US" b="1" dirty="0" smtClean="0"/>
              <a:t>Pre-Test</a:t>
            </a:r>
            <a:endParaRPr lang="en-US" b="1" dirty="0"/>
          </a:p>
        </p:txBody>
      </p:sp>
      <p:sp>
        <p:nvSpPr>
          <p:cNvPr id="3" name="Content Placeholder 2"/>
          <p:cNvSpPr>
            <a:spLocks noGrp="1"/>
          </p:cNvSpPr>
          <p:nvPr>
            <p:ph idx="1"/>
          </p:nvPr>
        </p:nvSpPr>
        <p:spPr>
          <a:xfrm>
            <a:off x="2231136" y="1853738"/>
            <a:ext cx="7729728" cy="4181302"/>
          </a:xfrm>
        </p:spPr>
        <p:txBody>
          <a:bodyPr>
            <a:normAutofit/>
          </a:bodyPr>
          <a:lstStyle/>
          <a:p>
            <a:pPr lvl="0" fontAlgn="base"/>
            <a:r>
              <a:rPr lang="en-US" dirty="0" smtClean="0"/>
              <a:t>Custody &amp; Visitation Order:</a:t>
            </a:r>
          </a:p>
          <a:p>
            <a:pPr lvl="0" fontAlgn="base"/>
            <a:r>
              <a:rPr lang="en-US" u="sng" dirty="0" smtClean="0"/>
              <a:t>Legal </a:t>
            </a:r>
            <a:r>
              <a:rPr lang="en-US" u="sng" dirty="0"/>
              <a:t>Custody</a:t>
            </a:r>
            <a:r>
              <a:rPr lang="en-US" dirty="0"/>
              <a:t>: The parties shall share joint legal custody of </a:t>
            </a:r>
            <a:r>
              <a:rPr lang="en-US" dirty="0" smtClean="0"/>
              <a:t>George.</a:t>
            </a:r>
            <a:endParaRPr lang="en-US" dirty="0"/>
          </a:p>
          <a:p>
            <a:pPr lvl="0" fontAlgn="base"/>
            <a:r>
              <a:rPr lang="en-US" u="sng" dirty="0"/>
              <a:t>Physical Custody</a:t>
            </a:r>
            <a:r>
              <a:rPr lang="en-US" dirty="0"/>
              <a:t>: The Mother shall have primary physical custody of </a:t>
            </a:r>
            <a:r>
              <a:rPr lang="en-US" dirty="0" smtClean="0"/>
              <a:t>George.</a:t>
            </a:r>
            <a:endParaRPr lang="en-US" dirty="0"/>
          </a:p>
          <a:p>
            <a:pPr lvl="0" fontAlgn="base"/>
            <a:r>
              <a:rPr lang="en-US" u="sng" dirty="0"/>
              <a:t>Visitation</a:t>
            </a:r>
            <a:r>
              <a:rPr lang="en-US" dirty="0"/>
              <a:t>: Father shall have visitation with </a:t>
            </a:r>
            <a:r>
              <a:rPr lang="en-US" dirty="0" smtClean="0"/>
              <a:t>George </a:t>
            </a:r>
            <a:r>
              <a:rPr lang="en-US" dirty="0"/>
              <a:t>every other weekend from</a:t>
            </a:r>
          </a:p>
          <a:p>
            <a:pPr marL="0" indent="0">
              <a:buNone/>
            </a:pPr>
            <a:r>
              <a:rPr lang="en-US" dirty="0"/>
              <a:t>Friday at the conclusion of school until Monday before </a:t>
            </a:r>
            <a:r>
              <a:rPr lang="en-US" dirty="0" smtClean="0"/>
              <a:t>school. The </a:t>
            </a:r>
            <a:r>
              <a:rPr lang="en-US" dirty="0"/>
              <a:t>Father shall </a:t>
            </a:r>
            <a:r>
              <a:rPr lang="en-US" dirty="0" smtClean="0"/>
              <a:t>take George </a:t>
            </a:r>
            <a:r>
              <a:rPr lang="en-US" dirty="0"/>
              <a:t>to school and retrieve from school.</a:t>
            </a:r>
          </a:p>
          <a:p>
            <a:r>
              <a:rPr lang="en-US" b="1" dirty="0" smtClean="0"/>
              <a:t>Question:  It’s Thursday. Dad comes to school to get George at the end of the day. What do you do?</a:t>
            </a:r>
          </a:p>
          <a:p>
            <a:r>
              <a:rPr lang="en-US" b="1" dirty="0" smtClean="0"/>
              <a:t>Question: It’s Friday. Dad’s parents come to school to get George at the end of the day?  What do you do?</a:t>
            </a:r>
          </a:p>
          <a:p>
            <a:endParaRPr lang="en-US" b="1" dirty="0"/>
          </a:p>
        </p:txBody>
      </p:sp>
      <p:sp>
        <p:nvSpPr>
          <p:cNvPr id="4" name="Slide Number Placeholder 3"/>
          <p:cNvSpPr>
            <a:spLocks noGrp="1"/>
          </p:cNvSpPr>
          <p:nvPr>
            <p:ph type="sldNum" sz="quarter" idx="12"/>
          </p:nvPr>
        </p:nvSpPr>
        <p:spPr/>
        <p:txBody>
          <a:bodyPr/>
          <a:lstStyle/>
          <a:p>
            <a:fld id="{4313C712-9473-48CE-AC7C-A556840EDBAD}" type="slidenum">
              <a:rPr lang="en-US" smtClean="0"/>
              <a:t>17</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441020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416052"/>
            <a:ext cx="7729728" cy="1188720"/>
          </a:xfrm>
        </p:spPr>
        <p:txBody>
          <a:bodyPr/>
          <a:lstStyle/>
          <a:p>
            <a:r>
              <a:rPr lang="en-US" b="1" dirty="0" smtClean="0"/>
              <a:t>considerations</a:t>
            </a:r>
            <a:endParaRPr lang="en-US" b="1" dirty="0"/>
          </a:p>
        </p:txBody>
      </p:sp>
      <p:sp>
        <p:nvSpPr>
          <p:cNvPr id="3" name="Content Placeholder 2"/>
          <p:cNvSpPr>
            <a:spLocks noGrp="1"/>
          </p:cNvSpPr>
          <p:nvPr>
            <p:ph idx="1"/>
          </p:nvPr>
        </p:nvSpPr>
        <p:spPr>
          <a:xfrm>
            <a:off x="2231136" y="1729047"/>
            <a:ext cx="7729728" cy="4389120"/>
          </a:xfrm>
        </p:spPr>
        <p:txBody>
          <a:bodyPr>
            <a:normAutofit fontScale="25000" lnSpcReduction="20000"/>
          </a:bodyPr>
          <a:lstStyle/>
          <a:p>
            <a:pPr>
              <a:lnSpc>
                <a:spcPct val="110000"/>
              </a:lnSpc>
              <a:spcAft>
                <a:spcPts val="1200"/>
              </a:spcAft>
              <a:buFont typeface="Wingdings" panose="05000000000000000000" pitchFamily="2" charset="2"/>
              <a:buChar char="§"/>
            </a:pPr>
            <a:r>
              <a:rPr lang="en-US" sz="8000" b="1" dirty="0" smtClean="0">
                <a:cs typeface="Times New Roman" panose="02020603050405020304" pitchFamily="18" charset="0"/>
              </a:rPr>
              <a:t>Rule #1</a:t>
            </a:r>
            <a:r>
              <a:rPr lang="en-US" sz="8000" dirty="0" smtClean="0">
                <a:cs typeface="Times New Roman" panose="02020603050405020304" pitchFamily="18" charset="0"/>
              </a:rPr>
              <a:t>:  Follow your division rules and regulations governing release of students.</a:t>
            </a:r>
          </a:p>
          <a:p>
            <a:pPr>
              <a:lnSpc>
                <a:spcPct val="110000"/>
              </a:lnSpc>
              <a:spcAft>
                <a:spcPts val="1200"/>
              </a:spcAft>
              <a:buFont typeface="Wingdings" panose="05000000000000000000" pitchFamily="2" charset="2"/>
              <a:buChar char="§"/>
            </a:pPr>
            <a:r>
              <a:rPr lang="en-US" sz="8000" b="1" dirty="0" smtClean="0">
                <a:cs typeface="Times New Roman" panose="02020603050405020304" pitchFamily="18" charset="0"/>
              </a:rPr>
              <a:t>Rule #2:  </a:t>
            </a:r>
            <a:r>
              <a:rPr lang="en-US" sz="8000" dirty="0" smtClean="0">
                <a:cs typeface="Times New Roman" panose="02020603050405020304" pitchFamily="18" charset="0"/>
              </a:rPr>
              <a:t>Consider the following:</a:t>
            </a:r>
          </a:p>
          <a:p>
            <a:pPr lvl="1">
              <a:lnSpc>
                <a:spcPct val="110000"/>
              </a:lnSpc>
              <a:spcAft>
                <a:spcPts val="1200"/>
              </a:spcAft>
              <a:buFont typeface="Wingdings" panose="05000000000000000000" pitchFamily="2" charset="2"/>
              <a:buChar char="§"/>
            </a:pPr>
            <a:r>
              <a:rPr lang="en-US" sz="8000" dirty="0">
                <a:cs typeface="Arial" panose="020B0604020202020204" pitchFamily="34" charset="0"/>
              </a:rPr>
              <a:t>Code of Virginia § </a:t>
            </a:r>
            <a:r>
              <a:rPr lang="en-US" sz="8000" dirty="0" smtClean="0">
                <a:cs typeface="Arial" panose="020B0604020202020204" pitchFamily="34" charset="0"/>
              </a:rPr>
              <a:t>20-124.2: no enforcement or interpretation by schools</a:t>
            </a:r>
          </a:p>
          <a:p>
            <a:pPr lvl="1">
              <a:lnSpc>
                <a:spcPct val="110000"/>
              </a:lnSpc>
              <a:spcAft>
                <a:spcPts val="1200"/>
              </a:spcAft>
              <a:buFont typeface="Wingdings" panose="05000000000000000000" pitchFamily="2" charset="2"/>
              <a:buChar char="§"/>
            </a:pPr>
            <a:r>
              <a:rPr lang="en-US" sz="8000" dirty="0" smtClean="0">
                <a:cs typeface="Arial" panose="020B0604020202020204" pitchFamily="34" charset="0"/>
              </a:rPr>
              <a:t>What’s the essential question? Release, not visitation. </a:t>
            </a:r>
            <a:endParaRPr lang="en-US" sz="8000" dirty="0">
              <a:cs typeface="Arial" panose="020B0604020202020204" pitchFamily="34" charset="0"/>
            </a:endParaRPr>
          </a:p>
          <a:p>
            <a:pPr lvl="2">
              <a:lnSpc>
                <a:spcPct val="110000"/>
              </a:lnSpc>
              <a:spcAft>
                <a:spcPts val="1200"/>
              </a:spcAft>
              <a:buFont typeface="Wingdings" panose="05000000000000000000" pitchFamily="2" charset="2"/>
              <a:buChar char="§"/>
            </a:pPr>
            <a:r>
              <a:rPr lang="en-US" sz="8000" dirty="0" smtClean="0">
                <a:cs typeface="Arial" panose="020B0604020202020204" pitchFamily="34" charset="0"/>
              </a:rPr>
              <a:t>Legal Custody:  Have policies in place in the event both custodial parents show up at the same time. </a:t>
            </a:r>
          </a:p>
          <a:p>
            <a:pPr lvl="2">
              <a:lnSpc>
                <a:spcPct val="110000"/>
              </a:lnSpc>
              <a:spcAft>
                <a:spcPts val="1200"/>
              </a:spcAft>
              <a:buFont typeface="Wingdings" panose="05000000000000000000" pitchFamily="2" charset="2"/>
              <a:buChar char="§"/>
            </a:pPr>
            <a:r>
              <a:rPr lang="en-US" sz="8000" dirty="0" smtClean="0">
                <a:cs typeface="Arial" panose="020B0604020202020204" pitchFamily="34" charset="0"/>
              </a:rPr>
              <a:t>Visitation schedule doesn’t have to govern. Don’t invite trouble!</a:t>
            </a:r>
            <a:endParaRPr lang="en-US" sz="8000" dirty="0" smtClean="0">
              <a:cs typeface="Times New Roman" panose="02020603050405020304" pitchFamily="18" charset="0"/>
            </a:endParaRPr>
          </a:p>
          <a:p>
            <a:pPr lvl="1">
              <a:lnSpc>
                <a:spcPct val="110000"/>
              </a:lnSpc>
              <a:spcAft>
                <a:spcPts val="1200"/>
              </a:spcAft>
            </a:pPr>
            <a:endParaRPr lang="en-US" sz="7200" dirty="0">
              <a:cs typeface="Times New Roman" panose="02020603050405020304" pitchFamily="18"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18</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6350540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cs typeface="Times New Roman" panose="02020603050405020304" pitchFamily="18" charset="0"/>
              </a:rPr>
              <a:t>considerations (cont’d.)</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
            </a:pPr>
            <a:r>
              <a:rPr lang="en-US" sz="2800" b="1" dirty="0" smtClean="0"/>
              <a:t>Rule #3</a:t>
            </a:r>
            <a:r>
              <a:rPr lang="en-US" sz="2800" dirty="0" smtClean="0"/>
              <a:t>: Who else can you release to? </a:t>
            </a:r>
          </a:p>
          <a:p>
            <a:pPr lvl="1">
              <a:buFont typeface="Wingdings" panose="05000000000000000000" pitchFamily="2" charset="2"/>
              <a:buChar char="§"/>
            </a:pPr>
            <a:r>
              <a:rPr lang="en-US" sz="2800" dirty="0" smtClean="0"/>
              <a:t>Stepparents with whom the child resides on a day to day basis in the custodial parent’s home . (Should be listed in your SIS as a parent).</a:t>
            </a:r>
          </a:p>
          <a:p>
            <a:pPr lvl="2">
              <a:buFont typeface="Wingdings" panose="05000000000000000000" pitchFamily="2" charset="2"/>
              <a:buChar char="§"/>
            </a:pPr>
            <a:r>
              <a:rPr lang="en-US" sz="2800" dirty="0" smtClean="0"/>
              <a:t>Recommend to include in division policies.</a:t>
            </a:r>
          </a:p>
          <a:p>
            <a:pPr lvl="1">
              <a:buFont typeface="Wingdings" panose="05000000000000000000" pitchFamily="2" charset="2"/>
              <a:buChar char="§"/>
            </a:pPr>
            <a:r>
              <a:rPr lang="en-US" sz="2800" dirty="0" smtClean="0"/>
              <a:t>Individuals on the emergency pick-up list authorized by the custodial parent(s).</a:t>
            </a:r>
          </a:p>
          <a:p>
            <a:pPr lvl="2">
              <a:buFont typeface="Wingdings" panose="05000000000000000000" pitchFamily="2" charset="2"/>
              <a:buChar char="§"/>
            </a:pPr>
            <a:r>
              <a:rPr lang="en-US" sz="2800" dirty="0" smtClean="0"/>
              <a:t>Recommend to include a hierarchy in policies .</a:t>
            </a:r>
          </a:p>
          <a:p>
            <a:pPr lvl="1">
              <a:buFont typeface="Wingdings" panose="05000000000000000000" pitchFamily="2" charset="2"/>
              <a:buChar char="§"/>
            </a:pPr>
            <a:endParaRPr lang="en-US" sz="2800" dirty="0"/>
          </a:p>
        </p:txBody>
      </p:sp>
      <p:sp>
        <p:nvSpPr>
          <p:cNvPr id="4" name="Slide Number Placeholder 3"/>
          <p:cNvSpPr>
            <a:spLocks noGrp="1"/>
          </p:cNvSpPr>
          <p:nvPr>
            <p:ph type="sldNum" sz="quarter" idx="12"/>
          </p:nvPr>
        </p:nvSpPr>
        <p:spPr/>
        <p:txBody>
          <a:bodyPr/>
          <a:lstStyle/>
          <a:p>
            <a:fld id="{4313C712-9473-48CE-AC7C-A556840EDBAD}" type="slidenum">
              <a:rPr lang="en-US" smtClean="0"/>
              <a:t>19</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298051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313C712-9473-48CE-AC7C-A556840EDBAD}" type="slidenum">
              <a:rPr lang="en-US" smtClean="0"/>
              <a:t>2</a:t>
            </a:fld>
            <a:endParaRPr lang="en-US" dirty="0"/>
          </a:p>
        </p:txBody>
      </p:sp>
      <p:sp>
        <p:nvSpPr>
          <p:cNvPr id="6" name="TextBox 5"/>
          <p:cNvSpPr txBox="1"/>
          <p:nvPr/>
        </p:nvSpPr>
        <p:spPr>
          <a:xfrm>
            <a:off x="8154785" y="1338350"/>
            <a:ext cx="344028" cy="646331"/>
          </a:xfrm>
          <a:prstGeom prst="rect">
            <a:avLst/>
          </a:prstGeom>
          <a:noFill/>
        </p:spPr>
        <p:txBody>
          <a:bodyPr wrap="square" rtlCol="0">
            <a:spAutoFit/>
          </a:bodyPr>
          <a:lstStyle/>
          <a:p>
            <a:r>
              <a:rPr lang="en-US" sz="3600" dirty="0" smtClean="0"/>
              <a:t>.</a:t>
            </a:r>
            <a:endParaRPr lang="en-US" sz="3600" dirty="0"/>
          </a:p>
        </p:txBody>
      </p:sp>
      <p:pic>
        <p:nvPicPr>
          <p:cNvPr id="7" name="Picture 6"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pic>
        <p:nvPicPr>
          <p:cNvPr id="10" name="Picture 9" descr="Confusion can sometimes be a good thing, research shows."/>
          <p:cNvPicPr/>
          <p:nvPr/>
        </p:nvPicPr>
        <p:blipFill>
          <a:blip r:embed="rId3">
            <a:extLst>
              <a:ext uri="{28A0092B-C50C-407E-A947-70E740481C1C}">
                <a14:useLocalDpi xmlns:a14="http://schemas.microsoft.com/office/drawing/2010/main" val="0"/>
              </a:ext>
            </a:extLst>
          </a:blip>
          <a:srcRect/>
          <a:stretch>
            <a:fillRect/>
          </a:stretch>
        </p:blipFill>
        <p:spPr bwMode="auto">
          <a:xfrm>
            <a:off x="1837113" y="1122219"/>
            <a:ext cx="7822276" cy="5361708"/>
          </a:xfrm>
          <a:prstGeom prst="rect">
            <a:avLst/>
          </a:prstGeom>
          <a:noFill/>
          <a:ln>
            <a:noFill/>
          </a:ln>
        </p:spPr>
      </p:pic>
      <p:sp>
        <p:nvSpPr>
          <p:cNvPr id="2" name="TextBox 1"/>
          <p:cNvSpPr txBox="1"/>
          <p:nvPr/>
        </p:nvSpPr>
        <p:spPr>
          <a:xfrm>
            <a:off x="2560320" y="399011"/>
            <a:ext cx="6359236" cy="523220"/>
          </a:xfrm>
          <a:prstGeom prst="rect">
            <a:avLst/>
          </a:prstGeom>
          <a:noFill/>
        </p:spPr>
        <p:txBody>
          <a:bodyPr wrap="square" rtlCol="0">
            <a:spAutoFit/>
          </a:bodyPr>
          <a:lstStyle/>
          <a:p>
            <a:r>
              <a:rPr lang="en-US" sz="2800" b="1" dirty="0" smtClean="0"/>
              <a:t>Do You Ever Feel This Way At Work?</a:t>
            </a:r>
            <a:endParaRPr lang="en-US" sz="2800" b="1" dirty="0"/>
          </a:p>
        </p:txBody>
      </p:sp>
    </p:spTree>
    <p:extLst>
      <p:ext uri="{BB962C8B-B14F-4D97-AF65-F5344CB8AC3E}">
        <p14:creationId xmlns:p14="http://schemas.microsoft.com/office/powerpoint/2010/main" val="317050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13C712-9473-48CE-AC7C-A556840EDBAD}" type="slidenum">
              <a:rPr lang="en-US" smtClean="0"/>
              <a:t>20</a:t>
            </a:fld>
            <a:endParaRPr lang="en-US" dirty="0"/>
          </a:p>
        </p:txBody>
      </p:sp>
      <p:sp>
        <p:nvSpPr>
          <p:cNvPr id="3" name="Rectangle 2"/>
          <p:cNvSpPr/>
          <p:nvPr/>
        </p:nvSpPr>
        <p:spPr>
          <a:xfrm>
            <a:off x="1138843" y="1883864"/>
            <a:ext cx="9002683" cy="1200329"/>
          </a:xfrm>
          <a:prstGeom prst="rect">
            <a:avLst/>
          </a:prstGeom>
        </p:spPr>
        <p:txBody>
          <a:bodyPr wrap="square">
            <a:spAutoFit/>
          </a:bodyPr>
          <a:lstStyle/>
          <a:p>
            <a:pPr algn="ctr">
              <a:spcAft>
                <a:spcPts val="1200"/>
              </a:spcAft>
            </a:pPr>
            <a:r>
              <a:rPr lang="en-US" sz="3600" b="1" dirty="0" smtClean="0">
                <a:cs typeface="Arial" panose="020B0604020202020204" pitchFamily="34" charset="0"/>
              </a:rPr>
              <a:t>Parent </a:t>
            </a:r>
            <a:r>
              <a:rPr lang="en-US" sz="3600" b="1" dirty="0">
                <a:cs typeface="Arial" panose="020B0604020202020204" pitchFamily="34" charset="0"/>
              </a:rPr>
              <a:t>P</a:t>
            </a:r>
            <a:r>
              <a:rPr lang="en-US" sz="3600" b="1" dirty="0" smtClean="0">
                <a:cs typeface="Arial" panose="020B0604020202020204" pitchFamily="34" charset="0"/>
              </a:rPr>
              <a:t>articipation </a:t>
            </a:r>
            <a:r>
              <a:rPr lang="en-US" sz="3600" b="1" dirty="0">
                <a:cs typeface="Arial" panose="020B0604020202020204" pitchFamily="34" charset="0"/>
              </a:rPr>
              <a:t>in </a:t>
            </a:r>
            <a:r>
              <a:rPr lang="en-US" sz="3600" b="1" dirty="0" smtClean="0">
                <a:cs typeface="Arial" panose="020B0604020202020204" pitchFamily="34" charset="0"/>
              </a:rPr>
              <a:t>School </a:t>
            </a:r>
            <a:r>
              <a:rPr lang="en-US" sz="3600" b="1" dirty="0">
                <a:cs typeface="Arial" panose="020B0604020202020204" pitchFamily="34" charset="0"/>
              </a:rPr>
              <a:t>A</a:t>
            </a:r>
            <a:r>
              <a:rPr lang="en-US" sz="3600" b="1" dirty="0" smtClean="0">
                <a:cs typeface="Arial" panose="020B0604020202020204" pitchFamily="34" charset="0"/>
              </a:rPr>
              <a:t>ctivities </a:t>
            </a:r>
            <a:r>
              <a:rPr lang="en-US" sz="3600" b="1" dirty="0">
                <a:cs typeface="Arial" panose="020B0604020202020204" pitchFamily="34" charset="0"/>
              </a:rPr>
              <a:t>and </a:t>
            </a:r>
            <a:r>
              <a:rPr lang="en-US" sz="3600" b="1" dirty="0" smtClean="0">
                <a:cs typeface="Arial" panose="020B0604020202020204" pitchFamily="34" charset="0"/>
              </a:rPr>
              <a:t>School Conferences</a:t>
            </a:r>
            <a:endParaRPr lang="en-US" sz="3600" b="1" dirty="0">
              <a:cs typeface="Arial" panose="020B0604020202020204" pitchFamily="34" charset="0"/>
            </a:endParaRPr>
          </a:p>
        </p:txBody>
      </p:sp>
      <p:pic>
        <p:nvPicPr>
          <p:cNvPr id="4" name="Picture 3"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1339693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955548"/>
          </a:xfrm>
        </p:spPr>
        <p:txBody>
          <a:bodyPr/>
          <a:lstStyle/>
          <a:p>
            <a:r>
              <a:rPr lang="en-US" b="1" dirty="0" smtClean="0"/>
              <a:t>Pre-Test</a:t>
            </a:r>
            <a:endParaRPr lang="en-US" b="1" dirty="0"/>
          </a:p>
        </p:txBody>
      </p:sp>
      <p:sp>
        <p:nvSpPr>
          <p:cNvPr id="3" name="Content Placeholder 2"/>
          <p:cNvSpPr>
            <a:spLocks noGrp="1"/>
          </p:cNvSpPr>
          <p:nvPr>
            <p:ph idx="1"/>
          </p:nvPr>
        </p:nvSpPr>
        <p:spPr>
          <a:xfrm>
            <a:off x="2231136" y="2177935"/>
            <a:ext cx="7729728" cy="3890355"/>
          </a:xfrm>
        </p:spPr>
        <p:txBody>
          <a:bodyPr>
            <a:normAutofit/>
          </a:bodyPr>
          <a:lstStyle/>
          <a:p>
            <a:pPr lvl="0" fontAlgn="base"/>
            <a:r>
              <a:rPr lang="en-US" dirty="0"/>
              <a:t>Custody &amp; Visitation Order:</a:t>
            </a:r>
          </a:p>
          <a:p>
            <a:pPr lvl="0" fontAlgn="base"/>
            <a:r>
              <a:rPr lang="en-US" u="sng" dirty="0"/>
              <a:t>Legal </a:t>
            </a:r>
            <a:r>
              <a:rPr lang="en-US" u="sng" dirty="0" smtClean="0"/>
              <a:t>Custody</a:t>
            </a:r>
            <a:r>
              <a:rPr lang="en-US" dirty="0"/>
              <a:t> </a:t>
            </a:r>
            <a:r>
              <a:rPr lang="en-US" dirty="0" smtClean="0"/>
              <a:t>&amp; </a:t>
            </a:r>
            <a:r>
              <a:rPr lang="en-US" u="sng" dirty="0" smtClean="0"/>
              <a:t>Physical </a:t>
            </a:r>
            <a:r>
              <a:rPr lang="en-US" u="sng" dirty="0"/>
              <a:t>Custody</a:t>
            </a:r>
            <a:r>
              <a:rPr lang="en-US" dirty="0"/>
              <a:t>: </a:t>
            </a:r>
            <a:r>
              <a:rPr lang="en-US" dirty="0" smtClean="0"/>
              <a:t> The Father </a:t>
            </a:r>
            <a:r>
              <a:rPr lang="en-US" dirty="0"/>
              <a:t>shall have </a:t>
            </a:r>
            <a:r>
              <a:rPr lang="en-US" dirty="0" smtClean="0"/>
              <a:t>sole custody </a:t>
            </a:r>
            <a:r>
              <a:rPr lang="en-US" dirty="0"/>
              <a:t>of </a:t>
            </a:r>
            <a:r>
              <a:rPr lang="en-US" dirty="0" smtClean="0"/>
              <a:t>Kailee.</a:t>
            </a:r>
            <a:endParaRPr lang="en-US" dirty="0"/>
          </a:p>
          <a:p>
            <a:pPr lvl="0" fontAlgn="base"/>
            <a:r>
              <a:rPr lang="en-US" u="sng" dirty="0" smtClean="0"/>
              <a:t>Visitation</a:t>
            </a:r>
            <a:r>
              <a:rPr lang="en-US" dirty="0" smtClean="0"/>
              <a:t>:  The Mother </a:t>
            </a:r>
            <a:r>
              <a:rPr lang="en-US" dirty="0"/>
              <a:t>shall have visitation </a:t>
            </a:r>
            <a:r>
              <a:rPr lang="en-US" dirty="0" smtClean="0"/>
              <a:t>with Kailee </a:t>
            </a:r>
            <a:r>
              <a:rPr lang="en-US" dirty="0"/>
              <a:t>every other weekend </a:t>
            </a:r>
            <a:r>
              <a:rPr lang="en-US" dirty="0" smtClean="0"/>
              <a:t>from Friday </a:t>
            </a:r>
            <a:r>
              <a:rPr lang="en-US" dirty="0"/>
              <a:t>at </a:t>
            </a:r>
            <a:r>
              <a:rPr lang="en-US" dirty="0" smtClean="0"/>
              <a:t>6 pm until Sunday at 6 pm.</a:t>
            </a:r>
            <a:endParaRPr lang="en-US" dirty="0"/>
          </a:p>
          <a:p>
            <a:r>
              <a:rPr lang="en-US" b="1" dirty="0" smtClean="0"/>
              <a:t>Question</a:t>
            </a:r>
            <a:r>
              <a:rPr lang="en-US" dirty="0" smtClean="0"/>
              <a:t>:  The Mother calls the principal saying that she wants to have lunch with Kailee at school on Thursday.  Is this permissible?</a:t>
            </a:r>
          </a:p>
          <a:p>
            <a:r>
              <a:rPr lang="en-US" b="1" dirty="0" smtClean="0"/>
              <a:t>Question: </a:t>
            </a:r>
            <a:r>
              <a:rPr lang="en-US" dirty="0" smtClean="0"/>
              <a:t> What happens if the Father objects? He does have sole custody after all. </a:t>
            </a:r>
            <a:endParaRPr lang="en-US" b="1" dirty="0" smtClean="0"/>
          </a:p>
          <a:p>
            <a:r>
              <a:rPr lang="en-US" b="1" dirty="0" smtClean="0"/>
              <a:t>Question: </a:t>
            </a:r>
            <a:r>
              <a:rPr lang="en-US" dirty="0" smtClean="0"/>
              <a:t>What if the Mother’s visitation is required to be supervised? Can she still have lunch with Kailee at school?</a:t>
            </a:r>
            <a:endParaRPr lang="en-US" b="1" dirty="0"/>
          </a:p>
        </p:txBody>
      </p:sp>
      <p:sp>
        <p:nvSpPr>
          <p:cNvPr id="4" name="Slide Number Placeholder 3"/>
          <p:cNvSpPr>
            <a:spLocks noGrp="1"/>
          </p:cNvSpPr>
          <p:nvPr>
            <p:ph type="sldNum" sz="quarter" idx="12"/>
          </p:nvPr>
        </p:nvSpPr>
        <p:spPr/>
        <p:txBody>
          <a:bodyPr/>
          <a:lstStyle/>
          <a:p>
            <a:fld id="{4313C712-9473-48CE-AC7C-A556840EDBAD}" type="slidenum">
              <a:rPr lang="en-US" smtClean="0"/>
              <a:t>21</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40793617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cs typeface="Times New Roman" panose="02020603050405020304" pitchFamily="18" charset="0"/>
              </a:rPr>
              <a:t>Noncustodial parent Participation </a:t>
            </a:r>
            <a:r>
              <a:rPr lang="en-US" b="1" dirty="0">
                <a:cs typeface="Times New Roman" panose="02020603050405020304" pitchFamily="18" charset="0"/>
              </a:rPr>
              <a:t>in School Activities</a:t>
            </a:r>
            <a:endParaRPr lang="en-US" b="1" dirty="0"/>
          </a:p>
        </p:txBody>
      </p:sp>
      <p:sp>
        <p:nvSpPr>
          <p:cNvPr id="3" name="Content Placeholder 2"/>
          <p:cNvSpPr>
            <a:spLocks noGrp="1"/>
          </p:cNvSpPr>
          <p:nvPr>
            <p:ph idx="1"/>
          </p:nvPr>
        </p:nvSpPr>
        <p:spPr>
          <a:xfrm>
            <a:off x="2231136" y="2327564"/>
            <a:ext cx="7729728" cy="3890356"/>
          </a:xfrm>
        </p:spPr>
        <p:txBody>
          <a:bodyPr>
            <a:normAutofit fontScale="85000" lnSpcReduction="20000"/>
          </a:bodyPr>
          <a:lstStyle/>
          <a:p>
            <a:pPr>
              <a:lnSpc>
                <a:spcPct val="110000"/>
              </a:lnSpc>
              <a:spcAft>
                <a:spcPts val="1200"/>
              </a:spcAft>
            </a:pPr>
            <a:r>
              <a:rPr lang="en-US" dirty="0" smtClean="0">
                <a:cs typeface="Arial" panose="020B0604020202020204" pitchFamily="34" charset="0"/>
              </a:rPr>
              <a:t>A *Noncustodial Parent Has: </a:t>
            </a:r>
          </a:p>
          <a:p>
            <a:pPr>
              <a:lnSpc>
                <a:spcPct val="110000"/>
              </a:lnSpc>
              <a:spcAft>
                <a:spcPts val="1200"/>
              </a:spcAft>
            </a:pPr>
            <a:r>
              <a:rPr lang="en-US" dirty="0" smtClean="0">
                <a:cs typeface="Arial" panose="020B0604020202020204" pitchFamily="34" charset="0"/>
              </a:rPr>
              <a:t>The </a:t>
            </a:r>
            <a:r>
              <a:rPr lang="en-US" dirty="0">
                <a:cs typeface="Arial" panose="020B0604020202020204" pitchFamily="34" charset="0"/>
              </a:rPr>
              <a:t>same </a:t>
            </a:r>
            <a:r>
              <a:rPr lang="en-US" dirty="0" smtClean="0">
                <a:cs typeface="Arial" panose="020B0604020202020204" pitchFamily="34" charset="0"/>
              </a:rPr>
              <a:t>right </a:t>
            </a:r>
            <a:r>
              <a:rPr lang="en-US" dirty="0">
                <a:cs typeface="Arial" panose="020B0604020202020204" pitchFamily="34" charset="0"/>
              </a:rPr>
              <a:t>to access the child’s records and information about the child as a custodial parent,</a:t>
            </a:r>
          </a:p>
          <a:p>
            <a:pPr>
              <a:lnSpc>
                <a:spcPct val="110000"/>
              </a:lnSpc>
              <a:spcAft>
                <a:spcPts val="1200"/>
              </a:spcAft>
            </a:pPr>
            <a:r>
              <a:rPr lang="en-US" dirty="0">
                <a:cs typeface="Arial" panose="020B0604020202020204" pitchFamily="34" charset="0"/>
              </a:rPr>
              <a:t>T</a:t>
            </a:r>
            <a:r>
              <a:rPr lang="en-US" dirty="0" smtClean="0">
                <a:cs typeface="Arial" panose="020B0604020202020204" pitchFamily="34" charset="0"/>
              </a:rPr>
              <a:t>he </a:t>
            </a:r>
            <a:r>
              <a:rPr lang="en-US" dirty="0">
                <a:cs typeface="Arial" panose="020B0604020202020204" pitchFamily="34" charset="0"/>
              </a:rPr>
              <a:t>same right to attend school events and conferences as a custodial parent,</a:t>
            </a:r>
          </a:p>
          <a:p>
            <a:pPr>
              <a:lnSpc>
                <a:spcPct val="110000"/>
              </a:lnSpc>
              <a:spcAft>
                <a:spcPts val="1200"/>
              </a:spcAft>
            </a:pPr>
            <a:r>
              <a:rPr lang="en-US" dirty="0">
                <a:cs typeface="Arial" panose="020B0604020202020204" pitchFamily="34" charset="0"/>
              </a:rPr>
              <a:t>T</a:t>
            </a:r>
            <a:r>
              <a:rPr lang="en-US" dirty="0" smtClean="0">
                <a:cs typeface="Arial" panose="020B0604020202020204" pitchFamily="34" charset="0"/>
              </a:rPr>
              <a:t>he </a:t>
            </a:r>
            <a:r>
              <a:rPr lang="en-US" dirty="0">
                <a:cs typeface="Arial" panose="020B0604020202020204" pitchFamily="34" charset="0"/>
              </a:rPr>
              <a:t>right to participate in the special education process,</a:t>
            </a:r>
          </a:p>
          <a:p>
            <a:pPr>
              <a:lnSpc>
                <a:spcPct val="110000"/>
              </a:lnSpc>
              <a:spcAft>
                <a:spcPts val="1200"/>
              </a:spcAft>
            </a:pPr>
            <a:r>
              <a:rPr lang="en-US" dirty="0" smtClean="0">
                <a:cs typeface="Arial" panose="020B0604020202020204" pitchFamily="34" charset="0"/>
              </a:rPr>
              <a:t>Upon request, the right to be listed as an emergency contact (information only),</a:t>
            </a:r>
          </a:p>
          <a:p>
            <a:pPr>
              <a:lnSpc>
                <a:spcPct val="110000"/>
              </a:lnSpc>
              <a:spcAft>
                <a:spcPts val="1200"/>
              </a:spcAft>
            </a:pPr>
            <a:r>
              <a:rPr lang="en-US" dirty="0" smtClean="0">
                <a:cs typeface="Arial" panose="020B0604020202020204" pitchFamily="34" charset="0"/>
              </a:rPr>
              <a:t>Has </a:t>
            </a:r>
            <a:r>
              <a:rPr lang="en-US" dirty="0">
                <a:cs typeface="Arial" panose="020B0604020202020204" pitchFamily="34" charset="0"/>
              </a:rPr>
              <a:t>no right to pick up the child (without written consent of the custodial </a:t>
            </a:r>
            <a:r>
              <a:rPr lang="en-US" dirty="0" smtClean="0">
                <a:cs typeface="Arial" panose="020B0604020202020204" pitchFamily="34" charset="0"/>
              </a:rPr>
              <a:t>parent or court order) </a:t>
            </a:r>
            <a:r>
              <a:rPr lang="en-US" dirty="0">
                <a:cs typeface="Arial" panose="020B0604020202020204" pitchFamily="34" charset="0"/>
              </a:rPr>
              <a:t>or to make decisions</a:t>
            </a:r>
            <a:r>
              <a:rPr lang="en-US" dirty="0" smtClean="0">
                <a:cs typeface="Arial" panose="020B0604020202020204" pitchFamily="34" charset="0"/>
              </a:rPr>
              <a:t>.</a:t>
            </a:r>
          </a:p>
          <a:p>
            <a:pPr>
              <a:lnSpc>
                <a:spcPct val="110000"/>
              </a:lnSpc>
              <a:spcAft>
                <a:spcPts val="1200"/>
              </a:spcAft>
            </a:pPr>
            <a:r>
              <a:rPr lang="en-US" dirty="0" smtClean="0">
                <a:cs typeface="Arial" panose="020B0604020202020204" pitchFamily="34" charset="0"/>
              </a:rPr>
              <a:t>*Typically a noncustodial parent only has visitation rights. </a:t>
            </a:r>
            <a:endParaRPr lang="en-US" dirty="0">
              <a:cs typeface="Arial" panose="020B0604020202020204" pitchFamily="34" charset="0"/>
            </a:endParaRPr>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22</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6107898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cs typeface="Times New Roman" panose="02020603050405020304" pitchFamily="18" charset="0"/>
              </a:rPr>
              <a:t>Noncustodial parent Participation in School </a:t>
            </a:r>
            <a:r>
              <a:rPr lang="en-US" b="1" dirty="0" smtClean="0">
                <a:cs typeface="Times New Roman" panose="02020603050405020304" pitchFamily="18" charset="0"/>
              </a:rPr>
              <a:t>Activities (cont’d.)</a:t>
            </a:r>
            <a:endParaRPr lang="en-US" dirty="0"/>
          </a:p>
        </p:txBody>
      </p:sp>
      <p:sp>
        <p:nvSpPr>
          <p:cNvPr id="3" name="Content Placeholder 2"/>
          <p:cNvSpPr>
            <a:spLocks noGrp="1"/>
          </p:cNvSpPr>
          <p:nvPr>
            <p:ph idx="1"/>
          </p:nvPr>
        </p:nvSpPr>
        <p:spPr>
          <a:xfrm>
            <a:off x="2231136" y="2638044"/>
            <a:ext cx="7729728" cy="3754443"/>
          </a:xfrm>
        </p:spPr>
        <p:txBody>
          <a:bodyPr>
            <a:normAutofit/>
          </a:bodyPr>
          <a:lstStyle/>
          <a:p>
            <a:pPr>
              <a:spcAft>
                <a:spcPts val="1200"/>
              </a:spcAft>
            </a:pPr>
            <a:r>
              <a:rPr lang="en-US" sz="2000" dirty="0" smtClean="0">
                <a:cs typeface="Times New Roman" panose="02020603050405020304" pitchFamily="18" charset="0"/>
              </a:rPr>
              <a:t>Tips:</a:t>
            </a:r>
          </a:p>
          <a:p>
            <a:pPr>
              <a:spcAft>
                <a:spcPts val="1200"/>
              </a:spcAft>
            </a:pPr>
            <a:r>
              <a:rPr lang="en-US" sz="2000" dirty="0" smtClean="0">
                <a:cs typeface="Times New Roman" panose="02020603050405020304" pitchFamily="18" charset="0"/>
              </a:rPr>
              <a:t>Advise not to honor </a:t>
            </a:r>
            <a:r>
              <a:rPr lang="en-US" sz="2000" dirty="0">
                <a:cs typeface="Times New Roman" panose="02020603050405020304" pitchFamily="18" charset="0"/>
              </a:rPr>
              <a:t>a parent’s objection to the other parent’s participation in a school activity unless the parent provides a court order specifically restricting the other parent from being present on school grounds or from participating in school activities.</a:t>
            </a:r>
          </a:p>
          <a:p>
            <a:r>
              <a:rPr lang="en-US" sz="2000" dirty="0" smtClean="0">
                <a:cs typeface="Times New Roman" panose="02020603050405020304" pitchFamily="18" charset="0"/>
              </a:rPr>
              <a:t>Can bar participation in school </a:t>
            </a:r>
            <a:r>
              <a:rPr lang="en-US" sz="2000" dirty="0">
                <a:cs typeface="Times New Roman" panose="02020603050405020304" pitchFamily="18" charset="0"/>
              </a:rPr>
              <a:t>activities for safety or disruption reasons that would warrant a trespass letter.  </a:t>
            </a:r>
          </a:p>
          <a:p>
            <a:r>
              <a:rPr lang="en-US" sz="2000" dirty="0" smtClean="0">
                <a:cs typeface="Times New Roman" panose="02020603050405020304" pitchFamily="18" charset="0"/>
              </a:rPr>
              <a:t>Caution:  Supervised visitation. Do you want to get involved?</a:t>
            </a:r>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23</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26581963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Guardians ad litem &amp; court appointed special advocates</a:t>
            </a:r>
            <a:endParaRPr lang="en-US" b="1" dirty="0"/>
          </a:p>
        </p:txBody>
      </p:sp>
      <p:sp>
        <p:nvSpPr>
          <p:cNvPr id="3" name="Content Placeholder 2"/>
          <p:cNvSpPr>
            <a:spLocks noGrp="1"/>
          </p:cNvSpPr>
          <p:nvPr>
            <p:ph idx="1"/>
          </p:nvPr>
        </p:nvSpPr>
        <p:spPr/>
        <p:txBody>
          <a:bodyPr>
            <a:normAutofit fontScale="77500" lnSpcReduction="20000"/>
          </a:bodyPr>
          <a:lstStyle/>
          <a:p>
            <a:pPr lvl="1">
              <a:spcAft>
                <a:spcPts val="1200"/>
              </a:spcAft>
            </a:pPr>
            <a:r>
              <a:rPr lang="en-US" sz="3600" dirty="0" smtClean="0">
                <a:cs typeface="Arial" panose="020B0604020202020204" pitchFamily="34" charset="0"/>
              </a:rPr>
              <a:t>Guardians </a:t>
            </a:r>
            <a:r>
              <a:rPr lang="en-US" sz="3600" dirty="0">
                <a:cs typeface="Arial" panose="020B0604020202020204" pitchFamily="34" charset="0"/>
              </a:rPr>
              <a:t>ad </a:t>
            </a:r>
            <a:r>
              <a:rPr lang="en-US" sz="3600" dirty="0" smtClean="0">
                <a:cs typeface="Arial" panose="020B0604020202020204" pitchFamily="34" charset="0"/>
              </a:rPr>
              <a:t>litem &amp; court </a:t>
            </a:r>
            <a:r>
              <a:rPr lang="en-US" sz="3600" dirty="0">
                <a:cs typeface="Arial" panose="020B0604020202020204" pitchFamily="34" charset="0"/>
              </a:rPr>
              <a:t>a</a:t>
            </a:r>
            <a:r>
              <a:rPr lang="en-US" sz="3600" dirty="0" smtClean="0">
                <a:cs typeface="Arial" panose="020B0604020202020204" pitchFamily="34" charset="0"/>
              </a:rPr>
              <a:t>ppointed </a:t>
            </a:r>
            <a:r>
              <a:rPr lang="en-US" sz="3600" dirty="0">
                <a:cs typeface="Arial" panose="020B0604020202020204" pitchFamily="34" charset="0"/>
              </a:rPr>
              <a:t>s</a:t>
            </a:r>
            <a:r>
              <a:rPr lang="en-US" sz="3600" dirty="0" smtClean="0">
                <a:cs typeface="Arial" panose="020B0604020202020204" pitchFamily="34" charset="0"/>
              </a:rPr>
              <a:t>pecial </a:t>
            </a:r>
            <a:r>
              <a:rPr lang="en-US" sz="3600" dirty="0">
                <a:cs typeface="Arial" panose="020B0604020202020204" pitchFamily="34" charset="0"/>
              </a:rPr>
              <a:t>a</a:t>
            </a:r>
            <a:r>
              <a:rPr lang="en-US" sz="3600" dirty="0" smtClean="0">
                <a:cs typeface="Arial" panose="020B0604020202020204" pitchFamily="34" charset="0"/>
              </a:rPr>
              <a:t>dvocates with a copy of the order of appointment can inspect </a:t>
            </a:r>
            <a:r>
              <a:rPr lang="en-US" sz="3600" dirty="0">
                <a:cs typeface="Arial" panose="020B0604020202020204" pitchFamily="34" charset="0"/>
              </a:rPr>
              <a:t>and copy records without parent </a:t>
            </a:r>
            <a:r>
              <a:rPr lang="en-US" sz="3600" dirty="0" smtClean="0">
                <a:cs typeface="Arial" panose="020B0604020202020204" pitchFamily="34" charset="0"/>
              </a:rPr>
              <a:t>permission. </a:t>
            </a:r>
            <a:r>
              <a:rPr lang="en-US" sz="3600" u="sng" dirty="0" smtClean="0">
                <a:cs typeface="Arial" panose="020B0604020202020204" pitchFamily="34" charset="0"/>
              </a:rPr>
              <a:t>See</a:t>
            </a:r>
            <a:r>
              <a:rPr lang="en-US" sz="3600" dirty="0" smtClean="0">
                <a:cs typeface="Arial" panose="020B0604020202020204" pitchFamily="34" charset="0"/>
              </a:rPr>
              <a:t> Code </a:t>
            </a:r>
            <a:r>
              <a:rPr lang="en-US" sz="3600" dirty="0">
                <a:cs typeface="Arial" panose="020B0604020202020204" pitchFamily="34" charset="0"/>
              </a:rPr>
              <a:t>of Virginia </a:t>
            </a:r>
            <a:r>
              <a:rPr lang="en-US" sz="3600" dirty="0" smtClean="0"/>
              <a:t>§</a:t>
            </a:r>
            <a:r>
              <a:rPr lang="en-US" sz="3600" dirty="0"/>
              <a:t> § </a:t>
            </a:r>
            <a:r>
              <a:rPr lang="en-US" sz="3600" dirty="0" smtClean="0"/>
              <a:t>16.1-266.G and </a:t>
            </a:r>
            <a:r>
              <a:rPr lang="en-US" sz="3600" dirty="0" smtClean="0">
                <a:cs typeface="Arial" panose="020B0604020202020204" pitchFamily="34" charset="0"/>
              </a:rPr>
              <a:t> </a:t>
            </a:r>
            <a:r>
              <a:rPr lang="en-US" sz="3600" dirty="0" smtClean="0"/>
              <a:t>9.1-156, respectively.</a:t>
            </a:r>
          </a:p>
          <a:p>
            <a:pPr lvl="1">
              <a:spcAft>
                <a:spcPts val="1200"/>
              </a:spcAft>
            </a:pPr>
            <a:r>
              <a:rPr lang="en-US" sz="3600" dirty="0" smtClean="0">
                <a:cs typeface="Arial" panose="020B0604020202020204" pitchFamily="34" charset="0"/>
              </a:rPr>
              <a:t>The Order contains the authority of each. </a:t>
            </a:r>
            <a:endParaRPr lang="en-US" sz="3600" dirty="0">
              <a:cs typeface="Arial" panose="020B0604020202020204" pitchFamily="34" charset="0"/>
            </a:endParaRPr>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24</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2307521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subpoenas</a:t>
            </a:r>
            <a:endParaRPr lang="en-US" b="1" dirty="0"/>
          </a:p>
        </p:txBody>
      </p:sp>
      <p:sp>
        <p:nvSpPr>
          <p:cNvPr id="3" name="Content Placeholder 2"/>
          <p:cNvSpPr>
            <a:spLocks noGrp="1"/>
          </p:cNvSpPr>
          <p:nvPr>
            <p:ph idx="1"/>
          </p:nvPr>
        </p:nvSpPr>
        <p:spPr/>
        <p:txBody>
          <a:bodyPr>
            <a:normAutofit/>
          </a:bodyPr>
          <a:lstStyle/>
          <a:p>
            <a:r>
              <a:rPr lang="en-US" sz="2400" b="1" dirty="0" smtClean="0"/>
              <a:t>3 Requests</a:t>
            </a:r>
            <a:r>
              <a:rPr lang="en-US" sz="2400" dirty="0" smtClean="0"/>
              <a:t>:</a:t>
            </a:r>
          </a:p>
          <a:p>
            <a:pPr lvl="1"/>
            <a:r>
              <a:rPr lang="en-US" sz="2400" dirty="0"/>
              <a:t>T</a:t>
            </a:r>
            <a:r>
              <a:rPr lang="en-US" sz="2400" dirty="0" smtClean="0"/>
              <a:t>he </a:t>
            </a:r>
            <a:r>
              <a:rPr lang="en-US" sz="2400" dirty="0"/>
              <a:t>recipient’s appearance at a proceeding;</a:t>
            </a:r>
          </a:p>
          <a:p>
            <a:pPr lvl="1"/>
            <a:r>
              <a:rPr lang="en-US" sz="2400" dirty="0" smtClean="0"/>
              <a:t>Documents </a:t>
            </a:r>
            <a:r>
              <a:rPr lang="en-US" sz="2400" dirty="0"/>
              <a:t>or other tangible evidence in the recipient’s </a:t>
            </a:r>
            <a:r>
              <a:rPr lang="en-US" sz="2400" dirty="0" smtClean="0"/>
              <a:t>possession (subpoena duces tecum); </a:t>
            </a:r>
            <a:r>
              <a:rPr lang="en-US" sz="2400" dirty="0"/>
              <a:t>or</a:t>
            </a:r>
          </a:p>
          <a:p>
            <a:pPr lvl="1"/>
            <a:r>
              <a:rPr lang="en-US" sz="2400" dirty="0" smtClean="0"/>
              <a:t>The </a:t>
            </a:r>
            <a:r>
              <a:rPr lang="en-US" sz="2400" dirty="0"/>
              <a:t>recipient’s </a:t>
            </a:r>
            <a:r>
              <a:rPr lang="en-US" sz="2400" dirty="0" smtClean="0"/>
              <a:t>appearance </a:t>
            </a:r>
            <a:r>
              <a:rPr lang="en-US" sz="2400" dirty="0"/>
              <a:t>and production of tangible </a:t>
            </a:r>
            <a:r>
              <a:rPr lang="en-US" sz="2400" dirty="0" smtClean="0"/>
              <a:t>evidence at a court proceeding.</a:t>
            </a:r>
            <a:endParaRPr lang="en-US" sz="2400" dirty="0"/>
          </a:p>
          <a:p>
            <a:pPr marL="0" indent="0">
              <a:buNone/>
            </a:pPr>
            <a:endParaRPr lang="en-US" sz="2400" dirty="0"/>
          </a:p>
        </p:txBody>
      </p:sp>
      <p:sp>
        <p:nvSpPr>
          <p:cNvPr id="4" name="Slide Number Placeholder 3"/>
          <p:cNvSpPr>
            <a:spLocks noGrp="1"/>
          </p:cNvSpPr>
          <p:nvPr>
            <p:ph type="sldNum" sz="quarter" idx="12"/>
          </p:nvPr>
        </p:nvSpPr>
        <p:spPr/>
        <p:txBody>
          <a:bodyPr/>
          <a:lstStyle/>
          <a:p>
            <a:fld id="{4313C712-9473-48CE-AC7C-A556840EDBAD}" type="slidenum">
              <a:rPr lang="en-US" smtClean="0"/>
              <a:t>25</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3581480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805919"/>
          </a:xfrm>
        </p:spPr>
        <p:txBody>
          <a:bodyPr/>
          <a:lstStyle/>
          <a:p>
            <a:r>
              <a:rPr lang="en-US" b="1" dirty="0" smtClean="0"/>
              <a:t>Subpoenas and ferpa</a:t>
            </a:r>
            <a:endParaRPr lang="en-US" b="1" dirty="0"/>
          </a:p>
        </p:txBody>
      </p:sp>
      <p:sp>
        <p:nvSpPr>
          <p:cNvPr id="3" name="Content Placeholder 2"/>
          <p:cNvSpPr>
            <a:spLocks noGrp="1"/>
          </p:cNvSpPr>
          <p:nvPr>
            <p:ph idx="1"/>
          </p:nvPr>
        </p:nvSpPr>
        <p:spPr>
          <a:xfrm>
            <a:off x="2231136" y="1953906"/>
            <a:ext cx="7729728" cy="3586615"/>
          </a:xfrm>
        </p:spPr>
        <p:txBody>
          <a:bodyPr>
            <a:noAutofit/>
          </a:bodyPr>
          <a:lstStyle/>
          <a:p>
            <a:r>
              <a:rPr lang="en-US" sz="2000" dirty="0" smtClean="0"/>
              <a:t>Written consent from parent or eligible student generally required. </a:t>
            </a:r>
            <a:r>
              <a:rPr lang="en-US" sz="2000" u="sng" dirty="0" smtClean="0"/>
              <a:t>See </a:t>
            </a:r>
            <a:r>
              <a:rPr lang="en-US" sz="2000" dirty="0" smtClean="0"/>
              <a:t>34 CFR </a:t>
            </a:r>
            <a:r>
              <a:rPr lang="en-US" sz="2000" dirty="0"/>
              <a:t>§ </a:t>
            </a:r>
            <a:r>
              <a:rPr lang="en-US" sz="2000" dirty="0" smtClean="0"/>
              <a:t>99.30</a:t>
            </a:r>
          </a:p>
          <a:p>
            <a:r>
              <a:rPr lang="en-US" sz="2000" dirty="0" smtClean="0"/>
              <a:t>Consent Exceptions:  </a:t>
            </a:r>
            <a:r>
              <a:rPr lang="en-US" sz="2000" b="1" dirty="0" smtClean="0"/>
              <a:t>See complete list at 34 CFR § 99.31</a:t>
            </a:r>
          </a:p>
          <a:p>
            <a:pPr lvl="1"/>
            <a:r>
              <a:rPr lang="en-US" sz="2000" dirty="0" smtClean="0"/>
              <a:t>Lawfully issued subpoena or court order. </a:t>
            </a:r>
            <a:r>
              <a:rPr lang="en-US" sz="2000" u="sng" dirty="0" smtClean="0"/>
              <a:t>See</a:t>
            </a:r>
            <a:r>
              <a:rPr lang="en-US" sz="2000" dirty="0" smtClean="0"/>
              <a:t> 34 CFR §  99.31(a)(9)(ii)</a:t>
            </a:r>
          </a:p>
          <a:p>
            <a:pPr lvl="1"/>
            <a:r>
              <a:rPr lang="en-US" sz="2000" dirty="0" smtClean="0">
                <a:solidFill>
                  <a:schemeClr val="tx1"/>
                </a:solidFill>
              </a:rPr>
              <a:t>Must make “reasonable effort to notify” student or eligible parent. Why? Provide opportunity to quash the subpoena to prevent disclosure of educational records.</a:t>
            </a:r>
          </a:p>
          <a:p>
            <a:pPr lvl="1"/>
            <a:r>
              <a:rPr lang="en-US" sz="2000" dirty="0" smtClean="0">
                <a:solidFill>
                  <a:schemeClr val="tx1"/>
                </a:solidFill>
              </a:rPr>
              <a:t>“Reasonable effort”: case by case basis given totality of the circumstances</a:t>
            </a:r>
          </a:p>
          <a:p>
            <a:pPr marL="228600" lvl="1" indent="0">
              <a:buNone/>
            </a:pPr>
            <a:endParaRPr lang="en-US" sz="2000" dirty="0">
              <a:solidFill>
                <a:schemeClr val="tx1"/>
              </a:solidFill>
            </a:endParaRPr>
          </a:p>
        </p:txBody>
      </p:sp>
      <p:sp>
        <p:nvSpPr>
          <p:cNvPr id="4" name="Slide Number Placeholder 3"/>
          <p:cNvSpPr>
            <a:spLocks noGrp="1"/>
          </p:cNvSpPr>
          <p:nvPr>
            <p:ph type="sldNum" sz="quarter" idx="12"/>
          </p:nvPr>
        </p:nvSpPr>
        <p:spPr/>
        <p:txBody>
          <a:bodyPr/>
          <a:lstStyle/>
          <a:p>
            <a:fld id="{4313C712-9473-48CE-AC7C-A556840EDBAD}" type="slidenum">
              <a:rPr lang="en-US" smtClean="0"/>
              <a:t>26</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41883647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972173"/>
          </a:xfrm>
        </p:spPr>
        <p:txBody>
          <a:bodyPr/>
          <a:lstStyle/>
          <a:p>
            <a:r>
              <a:rPr lang="en-US" b="1" dirty="0" smtClean="0"/>
              <a:t>FERPA Notice requirements</a:t>
            </a:r>
            <a:endParaRPr lang="en-US" b="1" dirty="0"/>
          </a:p>
        </p:txBody>
      </p:sp>
      <p:sp>
        <p:nvSpPr>
          <p:cNvPr id="3" name="Content Placeholder 2"/>
          <p:cNvSpPr>
            <a:spLocks noGrp="1"/>
          </p:cNvSpPr>
          <p:nvPr>
            <p:ph idx="1"/>
          </p:nvPr>
        </p:nvSpPr>
        <p:spPr>
          <a:xfrm>
            <a:off x="2231136" y="2036619"/>
            <a:ext cx="7729728" cy="4364181"/>
          </a:xfrm>
        </p:spPr>
        <p:txBody>
          <a:bodyPr>
            <a:normAutofit fontScale="62500" lnSpcReduction="20000"/>
          </a:bodyPr>
          <a:lstStyle/>
          <a:p>
            <a:r>
              <a:rPr lang="en-US" sz="2600" dirty="0" smtClean="0"/>
              <a:t>Recommendations (not in statute or guidance from FCPO):</a:t>
            </a:r>
          </a:p>
          <a:p>
            <a:pPr lvl="1"/>
            <a:r>
              <a:rPr lang="en-US" sz="2600" dirty="0" smtClean="0"/>
              <a:t>Identify </a:t>
            </a:r>
            <a:r>
              <a:rPr lang="en-US" sz="2600" dirty="0"/>
              <a:t>the nature of the order or subpoena and the requested records.</a:t>
            </a:r>
            <a:br>
              <a:rPr lang="en-US" sz="2600" dirty="0"/>
            </a:br>
            <a:r>
              <a:rPr lang="en-US" sz="2600" dirty="0"/>
              <a:t/>
            </a:r>
            <a:br>
              <a:rPr lang="en-US" sz="2600" dirty="0"/>
            </a:br>
            <a:endParaRPr lang="en-US" sz="2600" dirty="0"/>
          </a:p>
          <a:p>
            <a:pPr lvl="1"/>
            <a:r>
              <a:rPr lang="en-US" sz="2600" dirty="0"/>
              <a:t>State that the institution intends to comply with the subpoena on date X by providing the records requested, to the extent they exist, to the individual identified in the subpoena.</a:t>
            </a:r>
            <a:br>
              <a:rPr lang="en-US" sz="2600" dirty="0"/>
            </a:br>
            <a:r>
              <a:rPr lang="en-US" sz="2600" dirty="0"/>
              <a:t/>
            </a:r>
            <a:br>
              <a:rPr lang="en-US" sz="2600" dirty="0"/>
            </a:br>
            <a:endParaRPr lang="en-US" sz="2600" dirty="0"/>
          </a:p>
          <a:p>
            <a:pPr lvl="1"/>
            <a:r>
              <a:rPr lang="en-US" sz="2600" dirty="0"/>
              <a:t>Inform the </a:t>
            </a:r>
            <a:r>
              <a:rPr lang="en-US" sz="2600" dirty="0" smtClean="0"/>
              <a:t>parent or eligible student </a:t>
            </a:r>
            <a:r>
              <a:rPr lang="en-US" sz="2600" dirty="0"/>
              <a:t>that if </a:t>
            </a:r>
            <a:r>
              <a:rPr lang="en-US" sz="2600" dirty="0" smtClean="0"/>
              <a:t>they wish </a:t>
            </a:r>
            <a:r>
              <a:rPr lang="en-US" sz="2600" dirty="0"/>
              <a:t>to object to the release of records by the institution, </a:t>
            </a:r>
            <a:r>
              <a:rPr lang="en-US" sz="2600" dirty="0" smtClean="0"/>
              <a:t>they </a:t>
            </a:r>
            <a:r>
              <a:rPr lang="en-US" sz="2600" dirty="0"/>
              <a:t>or </a:t>
            </a:r>
            <a:r>
              <a:rPr lang="en-US" sz="2600" dirty="0" smtClean="0"/>
              <a:t>their </a:t>
            </a:r>
            <a:r>
              <a:rPr lang="en-US" sz="2600" dirty="0"/>
              <a:t>attorney likely would need to file a motion to that effect in the court from which the order or subpoena was issued.</a:t>
            </a:r>
            <a:br>
              <a:rPr lang="en-US" sz="2600" dirty="0"/>
            </a:br>
            <a:r>
              <a:rPr lang="en-US" sz="2600" dirty="0"/>
              <a:t/>
            </a:r>
            <a:br>
              <a:rPr lang="en-US" sz="2600" dirty="0"/>
            </a:br>
            <a:endParaRPr lang="en-US" sz="2600" dirty="0"/>
          </a:p>
          <a:p>
            <a:pPr lvl="1"/>
            <a:r>
              <a:rPr lang="en-US" sz="2600" dirty="0"/>
              <a:t>Request that the </a:t>
            </a:r>
            <a:r>
              <a:rPr lang="en-US" sz="2600" dirty="0" smtClean="0"/>
              <a:t>parent or eligible student </a:t>
            </a:r>
            <a:r>
              <a:rPr lang="en-US" sz="2600" dirty="0"/>
              <a:t>please send a copy of any such motion to the institution on the day it is filed (to ensure that the institution will not inadvertently disclose the records while the court’s decision is pending). </a:t>
            </a:r>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27</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28582385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1506" y="2494234"/>
            <a:ext cx="7729728" cy="1188720"/>
          </a:xfrm>
        </p:spPr>
        <p:txBody>
          <a:bodyPr/>
          <a:lstStyle/>
          <a:p>
            <a:r>
              <a:rPr lang="en-US" b="1" dirty="0" smtClean="0"/>
              <a:t>Are there any notice exceptions under ferpa?</a:t>
            </a:r>
            <a:endParaRPr lang="en-US" b="1" dirty="0"/>
          </a:p>
        </p:txBody>
      </p:sp>
      <p:sp>
        <p:nvSpPr>
          <p:cNvPr id="3" name="Slide Number Placeholder 2"/>
          <p:cNvSpPr>
            <a:spLocks noGrp="1"/>
          </p:cNvSpPr>
          <p:nvPr>
            <p:ph type="sldNum" sz="quarter" idx="12"/>
          </p:nvPr>
        </p:nvSpPr>
        <p:spPr/>
        <p:txBody>
          <a:bodyPr/>
          <a:lstStyle/>
          <a:p>
            <a:fld id="{4313C712-9473-48CE-AC7C-A556840EDBAD}" type="slidenum">
              <a:rPr lang="en-US" smtClean="0"/>
              <a:t>28</a:t>
            </a:fld>
            <a:endParaRPr lang="en-US" dirty="0"/>
          </a:p>
        </p:txBody>
      </p:sp>
    </p:spTree>
    <p:extLst>
      <p:ext uri="{BB962C8B-B14F-4D97-AF65-F5344CB8AC3E}">
        <p14:creationId xmlns:p14="http://schemas.microsoft.com/office/powerpoint/2010/main" val="10255557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Exceptions to ferpa notice requirements</a:t>
            </a:r>
            <a:endParaRPr lang="en-US" b="1" dirty="0"/>
          </a:p>
        </p:txBody>
      </p:sp>
      <p:sp>
        <p:nvSpPr>
          <p:cNvPr id="3" name="Content Placeholder 2"/>
          <p:cNvSpPr>
            <a:spLocks noGrp="1"/>
          </p:cNvSpPr>
          <p:nvPr>
            <p:ph idx="1"/>
          </p:nvPr>
        </p:nvSpPr>
        <p:spPr/>
        <p:txBody>
          <a:bodyPr>
            <a:normAutofit fontScale="85000" lnSpcReduction="20000"/>
          </a:bodyPr>
          <a:lstStyle/>
          <a:p>
            <a:r>
              <a:rPr lang="en-US" sz="2800" dirty="0" smtClean="0"/>
              <a:t>34 CFR </a:t>
            </a:r>
            <a:r>
              <a:rPr lang="en-US" sz="2800" dirty="0"/>
              <a:t>§ </a:t>
            </a:r>
            <a:r>
              <a:rPr lang="en-US" sz="2800" dirty="0" smtClean="0"/>
              <a:t>99.31(9)(ii)(</a:t>
            </a:r>
            <a:r>
              <a:rPr lang="en-US" sz="2800" dirty="0"/>
              <a:t>A): </a:t>
            </a:r>
            <a:r>
              <a:rPr lang="en-US" sz="2800" dirty="0" smtClean="0"/>
              <a:t> To comply </a:t>
            </a:r>
            <a:r>
              <a:rPr lang="en-US" sz="2800" dirty="0"/>
              <a:t>with a federal grand jury subpoena or a law enforcement subpoena </a:t>
            </a:r>
            <a:r>
              <a:rPr lang="en-US" sz="2800" b="1" i="1" u="sng" dirty="0"/>
              <a:t>and</a:t>
            </a:r>
            <a:r>
              <a:rPr lang="en-US" sz="2800" dirty="0"/>
              <a:t> the court has ordered that the existence or the contents of the subpoena or the information furnished in response to the subpoena not be </a:t>
            </a:r>
            <a:r>
              <a:rPr lang="en-US" sz="2800" dirty="0" smtClean="0"/>
              <a:t>disclosed</a:t>
            </a:r>
          </a:p>
          <a:p>
            <a:r>
              <a:rPr lang="en-US" sz="2800" dirty="0"/>
              <a:t>I</a:t>
            </a:r>
            <a:r>
              <a:rPr lang="en-US" sz="2800" dirty="0" smtClean="0"/>
              <a:t>n </a:t>
            </a:r>
            <a:r>
              <a:rPr lang="en-US" sz="2800" dirty="0"/>
              <a:t>specified types of judicial proceedings, an institution does not have to provide advance notification to a parent if the court already has given the parent notice because the parent is a party to the court proceedings</a:t>
            </a:r>
            <a:endParaRPr lang="en-US" sz="2800" dirty="0" smtClean="0"/>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29</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562931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Today’s learning GOALS</a:t>
            </a:r>
            <a:endParaRPr lang="en-US" b="1" dirty="0"/>
          </a:p>
        </p:txBody>
      </p:sp>
      <p:sp>
        <p:nvSpPr>
          <p:cNvPr id="3" name="Content Placeholder 2"/>
          <p:cNvSpPr>
            <a:spLocks noGrp="1"/>
          </p:cNvSpPr>
          <p:nvPr>
            <p:ph idx="1"/>
          </p:nvPr>
        </p:nvSpPr>
        <p:spPr/>
        <p:txBody>
          <a:bodyPr>
            <a:normAutofit/>
          </a:bodyPr>
          <a:lstStyle/>
          <a:p>
            <a:pPr>
              <a:spcAft>
                <a:spcPts val="1200"/>
              </a:spcAft>
            </a:pPr>
            <a:r>
              <a:rPr lang="en-US" dirty="0">
                <a:cs typeface="Arial" panose="020B0604020202020204" pitchFamily="34" charset="0"/>
              </a:rPr>
              <a:t>T</a:t>
            </a:r>
            <a:r>
              <a:rPr lang="en-US" dirty="0" smtClean="0">
                <a:cs typeface="Arial" panose="020B0604020202020204" pitchFamily="34" charset="0"/>
              </a:rPr>
              <a:t>ypes of court orders and how to respond</a:t>
            </a:r>
          </a:p>
          <a:p>
            <a:pPr>
              <a:spcAft>
                <a:spcPts val="1200"/>
              </a:spcAft>
            </a:pPr>
            <a:r>
              <a:rPr lang="en-US" dirty="0" smtClean="0">
                <a:cs typeface="Arial" panose="020B0604020202020204" pitchFamily="34" charset="0"/>
              </a:rPr>
              <a:t>Custody order guidance and best practices</a:t>
            </a:r>
          </a:p>
          <a:p>
            <a:pPr>
              <a:spcAft>
                <a:spcPts val="1200"/>
              </a:spcAft>
            </a:pPr>
            <a:r>
              <a:rPr lang="en-US" dirty="0" smtClean="0">
                <a:cs typeface="Arial" panose="020B0604020202020204" pitchFamily="34" charset="0"/>
              </a:rPr>
              <a:t>Who you can legally release students to from school</a:t>
            </a:r>
          </a:p>
          <a:p>
            <a:pPr>
              <a:spcAft>
                <a:spcPts val="1200"/>
              </a:spcAft>
            </a:pPr>
            <a:r>
              <a:rPr lang="en-US" dirty="0" smtClean="0">
                <a:cs typeface="Arial" panose="020B0604020202020204" pitchFamily="34" charset="0"/>
              </a:rPr>
              <a:t>How to handle parental disputes about student records and participation in school activities and conferences</a:t>
            </a:r>
          </a:p>
          <a:p>
            <a:pPr>
              <a:spcAft>
                <a:spcPts val="1200"/>
              </a:spcAft>
            </a:pPr>
            <a:r>
              <a:rPr lang="en-US" dirty="0" smtClean="0">
                <a:cs typeface="Arial" panose="020B0604020202020204" pitchFamily="34" charset="0"/>
              </a:rPr>
              <a:t>FERPA and court orders</a:t>
            </a:r>
          </a:p>
          <a:p>
            <a:pPr>
              <a:spcAft>
                <a:spcPts val="1200"/>
              </a:spcAft>
            </a:pPr>
            <a:endParaRPr lang="en-US" dirty="0">
              <a:cs typeface="Arial" panose="020B0604020202020204" pitchFamily="34" charset="0"/>
            </a:endParaRPr>
          </a:p>
          <a:p>
            <a:pPr>
              <a:spcAft>
                <a:spcPts val="1200"/>
              </a:spcAft>
            </a:pPr>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3</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9532051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cs typeface="Arial" panose="020B0604020202020204" pitchFamily="34" charset="0"/>
              </a:rPr>
              <a:t>Parental disputes </a:t>
            </a:r>
            <a:r>
              <a:rPr lang="en-US" b="1" dirty="0">
                <a:cs typeface="Arial" panose="020B0604020202020204" pitchFamily="34" charset="0"/>
              </a:rPr>
              <a:t>about access to student </a:t>
            </a:r>
            <a:r>
              <a:rPr lang="en-US" b="1" dirty="0" smtClean="0">
                <a:cs typeface="Arial" panose="020B0604020202020204" pitchFamily="34" charset="0"/>
              </a:rPr>
              <a:t>records</a:t>
            </a:r>
            <a:r>
              <a:rPr lang="en-US" dirty="0">
                <a:cs typeface="Arial" panose="020B0604020202020204" pitchFamily="34" charset="0"/>
              </a:rPr>
              <a:t/>
            </a:r>
            <a:br>
              <a:rPr lang="en-US" dirty="0">
                <a:cs typeface="Arial" panose="020B0604020202020204" pitchFamily="34" charset="0"/>
              </a:rPr>
            </a:br>
            <a:endParaRPr lang="en-US" dirty="0"/>
          </a:p>
        </p:txBody>
      </p:sp>
      <p:sp>
        <p:nvSpPr>
          <p:cNvPr id="3" name="Content Placeholder 2"/>
          <p:cNvSpPr>
            <a:spLocks noGrp="1"/>
          </p:cNvSpPr>
          <p:nvPr>
            <p:ph idx="1"/>
          </p:nvPr>
        </p:nvSpPr>
        <p:spPr>
          <a:xfrm>
            <a:off x="2231136" y="2460567"/>
            <a:ext cx="7729728" cy="3757353"/>
          </a:xfrm>
        </p:spPr>
        <p:txBody>
          <a:bodyPr>
            <a:normAutofit fontScale="85000" lnSpcReduction="10000"/>
          </a:bodyPr>
          <a:lstStyle/>
          <a:p>
            <a:r>
              <a:rPr lang="en-US" b="1" dirty="0" smtClean="0">
                <a:cs typeface="Times New Roman" panose="02020603050405020304" pitchFamily="18" charset="0"/>
              </a:rPr>
              <a:t>FERPA, 34 </a:t>
            </a:r>
            <a:r>
              <a:rPr lang="en-US" b="1" dirty="0">
                <a:cs typeface="Times New Roman" panose="02020603050405020304" pitchFamily="18" charset="0"/>
              </a:rPr>
              <a:t>CFR </a:t>
            </a:r>
            <a:r>
              <a:rPr lang="en-US" dirty="0" smtClean="0"/>
              <a:t>§</a:t>
            </a:r>
            <a:r>
              <a:rPr lang="en-US" b="1" dirty="0" smtClean="0">
                <a:cs typeface="Times New Roman" panose="02020603050405020304" pitchFamily="18" charset="0"/>
              </a:rPr>
              <a:t>99.4</a:t>
            </a:r>
            <a:r>
              <a:rPr lang="en-US" dirty="0">
                <a:cs typeface="Times New Roman" panose="02020603050405020304" pitchFamily="18" charset="0"/>
              </a:rPr>
              <a:t>, </a:t>
            </a:r>
            <a:r>
              <a:rPr lang="en-US" dirty="0" smtClean="0">
                <a:cs typeface="Times New Roman" panose="02020603050405020304" pitchFamily="18" charset="0"/>
              </a:rPr>
              <a:t>states:  An </a:t>
            </a:r>
            <a:r>
              <a:rPr lang="en-US" dirty="0">
                <a:cs typeface="Times New Roman" panose="02020603050405020304" pitchFamily="18" charset="0"/>
              </a:rPr>
              <a:t>educational agency or institution shall give full rights under the Act to either parent, unless the agency or institution has been provided with evidence that there is a court order, state statute, or legally binding document relating to such matters as divorce, separation, or custody, that specifically revokes these rights.</a:t>
            </a:r>
            <a:endParaRPr lang="en-US" sz="1600" dirty="0">
              <a:cs typeface="Times New Roman" panose="02020603050405020304" pitchFamily="18" charset="0"/>
            </a:endParaRPr>
          </a:p>
          <a:p>
            <a:pPr marL="0" indent="0">
              <a:buNone/>
            </a:pPr>
            <a:r>
              <a:rPr lang="en-US" dirty="0" smtClean="0">
                <a:cs typeface="Times New Roman" panose="02020603050405020304" pitchFamily="18" charset="0"/>
              </a:rPr>
              <a:t>Family Policy Compliance Office (FPCO) </a:t>
            </a:r>
            <a:r>
              <a:rPr lang="en-US" dirty="0">
                <a:cs typeface="Times New Roman" panose="02020603050405020304" pitchFamily="18" charset="0"/>
              </a:rPr>
              <a:t>guidance states:</a:t>
            </a:r>
          </a:p>
          <a:p>
            <a:pPr marL="457200">
              <a:spcAft>
                <a:spcPts val="1200"/>
              </a:spcAft>
            </a:pPr>
            <a:r>
              <a:rPr lang="en-US" dirty="0">
                <a:cs typeface="Times New Roman" panose="02020603050405020304" pitchFamily="18" charset="0"/>
              </a:rPr>
              <a:t>I</a:t>
            </a:r>
            <a:r>
              <a:rPr lang="en-US" dirty="0" smtClean="0">
                <a:cs typeface="Times New Roman" panose="02020603050405020304" pitchFamily="18" charset="0"/>
              </a:rPr>
              <a:t>n </a:t>
            </a:r>
            <a:r>
              <a:rPr lang="en-US" dirty="0">
                <a:cs typeface="Times New Roman" panose="02020603050405020304" pitchFamily="18" charset="0"/>
              </a:rPr>
              <a:t>the case of divorce or separation, a school district must provide access to both natural parents, custodial and non-custodial, unless there is a legally binding document that specifically removes that parent's FERPA rights. </a:t>
            </a:r>
          </a:p>
          <a:p>
            <a:pPr marL="457200">
              <a:spcAft>
                <a:spcPts val="1200"/>
              </a:spcAft>
            </a:pPr>
            <a:r>
              <a:rPr lang="en-US" dirty="0">
                <a:cs typeface="Times New Roman" panose="02020603050405020304" pitchFamily="18" charset="0"/>
              </a:rPr>
              <a:t>A</a:t>
            </a:r>
            <a:r>
              <a:rPr lang="en-US" dirty="0" smtClean="0">
                <a:cs typeface="Times New Roman" panose="02020603050405020304" pitchFamily="18" charset="0"/>
              </a:rPr>
              <a:t> </a:t>
            </a:r>
            <a:r>
              <a:rPr lang="en-US" dirty="0">
                <a:cs typeface="Times New Roman" panose="02020603050405020304" pitchFamily="18" charset="0"/>
              </a:rPr>
              <a:t>legally binding </a:t>
            </a:r>
            <a:r>
              <a:rPr lang="en-US" dirty="0" smtClean="0">
                <a:cs typeface="Times New Roman" panose="02020603050405020304" pitchFamily="18" charset="0"/>
              </a:rPr>
              <a:t>document:  a </a:t>
            </a:r>
            <a:r>
              <a:rPr lang="en-US" dirty="0">
                <a:cs typeface="Times New Roman" panose="02020603050405020304" pitchFamily="18" charset="0"/>
              </a:rPr>
              <a:t>court order or other legal </a:t>
            </a:r>
            <a:r>
              <a:rPr lang="en-US" dirty="0" smtClean="0">
                <a:cs typeface="Times New Roman" panose="02020603050405020304" pitchFamily="18" charset="0"/>
              </a:rPr>
              <a:t>document </a:t>
            </a:r>
            <a:r>
              <a:rPr lang="en-US" dirty="0">
                <a:cs typeface="Times New Roman" panose="02020603050405020304" pitchFamily="18" charset="0"/>
              </a:rPr>
              <a:t>that prohibits access to education record, or removes the parent's rights to have knowledge about his or her child's education. </a:t>
            </a:r>
            <a:endParaRPr lang="en-US" dirty="0" smtClean="0">
              <a:cs typeface="Times New Roman" panose="02020603050405020304" pitchFamily="18" charset="0"/>
            </a:endParaRPr>
          </a:p>
          <a:p>
            <a:pPr marL="457200">
              <a:spcAft>
                <a:spcPts val="1200"/>
              </a:spcAft>
            </a:pPr>
            <a:r>
              <a:rPr lang="en-US" dirty="0">
                <a:cs typeface="Arial" panose="020B0604020202020204" pitchFamily="34" charset="0"/>
              </a:rPr>
              <a:t>Stepparents and other family members: (Stepparents living in the home with the student </a:t>
            </a:r>
            <a:r>
              <a:rPr lang="en-US" dirty="0" smtClean="0">
                <a:cs typeface="Arial" panose="020B0604020202020204" pitchFamily="34" charset="0"/>
              </a:rPr>
              <a:t>have </a:t>
            </a:r>
            <a:r>
              <a:rPr lang="en-US" dirty="0">
                <a:cs typeface="Arial" panose="020B0604020202020204" pitchFamily="34" charset="0"/>
              </a:rPr>
              <a:t>FERPA rights</a:t>
            </a:r>
            <a:r>
              <a:rPr lang="en-US" dirty="0" smtClean="0">
                <a:cs typeface="Arial" panose="020B0604020202020204" pitchFamily="34" charset="0"/>
              </a:rPr>
              <a:t>).</a:t>
            </a:r>
            <a:endParaRPr lang="en-US" dirty="0">
              <a:cs typeface="Arial" panose="020B0604020202020204" pitchFamily="34" charset="0"/>
            </a:endParaRPr>
          </a:p>
          <a:p>
            <a:pPr marL="457200">
              <a:spcAft>
                <a:spcPts val="1200"/>
              </a:spcAft>
            </a:pPr>
            <a:endParaRPr lang="en-US" dirty="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30</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2228436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State law limiting student records access</a:t>
            </a:r>
            <a:endParaRPr lang="en-US" b="1" dirty="0"/>
          </a:p>
        </p:txBody>
      </p:sp>
      <p:sp>
        <p:nvSpPr>
          <p:cNvPr id="3" name="Content Placeholder 2"/>
          <p:cNvSpPr>
            <a:spLocks noGrp="1"/>
          </p:cNvSpPr>
          <p:nvPr>
            <p:ph idx="1"/>
          </p:nvPr>
        </p:nvSpPr>
        <p:spPr>
          <a:xfrm>
            <a:off x="2231136" y="2430225"/>
            <a:ext cx="7729728" cy="3787694"/>
          </a:xfrm>
        </p:spPr>
        <p:txBody>
          <a:bodyPr>
            <a:normAutofit fontScale="92500"/>
          </a:bodyPr>
          <a:lstStyle/>
          <a:p>
            <a:endParaRPr lang="en-US" dirty="0"/>
          </a:p>
          <a:p>
            <a:r>
              <a:rPr lang="en-US" sz="2400" dirty="0" smtClean="0"/>
              <a:t>Beware of Code of Virginia § 22.1-287.1</a:t>
            </a:r>
            <a:endParaRPr lang="en-US" sz="2400" dirty="0"/>
          </a:p>
          <a:p>
            <a:r>
              <a:rPr lang="en-US" sz="2400" dirty="0"/>
              <a:t>•“[N]o school shall disclose the address, telephone number, or email address of a student pursuant to 34 C.F.R. § </a:t>
            </a:r>
            <a:r>
              <a:rPr lang="en-US" sz="2400" dirty="0" smtClean="0"/>
              <a:t>99.31(a</a:t>
            </a:r>
            <a:r>
              <a:rPr lang="en-US" sz="2400" dirty="0"/>
              <a:t>)(11) or [FOIA] unless the parent or eligible student has affirmatively consented in writing to such disclosure.”</a:t>
            </a:r>
          </a:p>
          <a:p>
            <a:r>
              <a:rPr lang="en-US" sz="2400" dirty="0"/>
              <a:t>34 C.F.R. § 99.31(a)(11</a:t>
            </a:r>
            <a:r>
              <a:rPr lang="en-US" sz="2400" dirty="0" smtClean="0"/>
              <a:t>) refers to “directory information” which generally can be disclosed without advance notice or consent. This Virginia statute narrows the “directory information” exception.</a:t>
            </a:r>
            <a:endParaRPr lang="en-US" sz="2400" dirty="0"/>
          </a:p>
        </p:txBody>
      </p:sp>
      <p:sp>
        <p:nvSpPr>
          <p:cNvPr id="4" name="Slide Number Placeholder 3"/>
          <p:cNvSpPr>
            <a:spLocks noGrp="1"/>
          </p:cNvSpPr>
          <p:nvPr>
            <p:ph type="sldNum" sz="quarter" idx="12"/>
          </p:nvPr>
        </p:nvSpPr>
        <p:spPr/>
        <p:txBody>
          <a:bodyPr/>
          <a:lstStyle/>
          <a:p>
            <a:fld id="{4313C712-9473-48CE-AC7C-A556840EDBAD}" type="slidenum">
              <a:rPr lang="en-US" smtClean="0"/>
              <a:t>31</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21907787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13C712-9473-48CE-AC7C-A556840EDBAD}" type="slidenum">
              <a:rPr lang="en-US" smtClean="0"/>
              <a:t>32</a:t>
            </a:fld>
            <a:endParaRPr lang="en-US" dirty="0"/>
          </a:p>
        </p:txBody>
      </p:sp>
      <p:pic>
        <p:nvPicPr>
          <p:cNvPr id="3" name="Picture 2">
            <a:extLst>
              <a:ext uri="{FF2B5EF4-FFF2-40B4-BE49-F238E27FC236}">
                <a16:creationId xmlns:a16="http://schemas.microsoft.com/office/drawing/2014/main" xmlns="" id="{51E05D39-10AD-48FF-93CB-A237810430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3300" y="1128711"/>
            <a:ext cx="4303059" cy="3657600"/>
          </a:xfrm>
          <a:prstGeom prst="rect">
            <a:avLst/>
          </a:prstGeom>
          <a:effectLst>
            <a:softEdge rad="317500"/>
          </a:effectLst>
        </p:spPr>
      </p:pic>
      <p:pic>
        <p:nvPicPr>
          <p:cNvPr id="4" name="Picture 3" descr="SCPS Logo - Full Color"/>
          <p:cNvPicPr/>
          <p:nvPr/>
        </p:nvPicPr>
        <p:blipFill>
          <a:blip r:embed="rId3"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39069310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313C712-9473-48CE-AC7C-A556840EDBAD}" type="slidenum">
              <a:rPr lang="en-US" smtClean="0"/>
              <a:t>4</a:t>
            </a:fld>
            <a:endParaRPr lang="en-US" dirty="0"/>
          </a:p>
        </p:txBody>
      </p:sp>
      <p:sp>
        <p:nvSpPr>
          <p:cNvPr id="3" name="Rectangle 2"/>
          <p:cNvSpPr/>
          <p:nvPr/>
        </p:nvSpPr>
        <p:spPr>
          <a:xfrm>
            <a:off x="1229335" y="2487876"/>
            <a:ext cx="9712467" cy="1015663"/>
          </a:xfrm>
          <a:prstGeom prst="rect">
            <a:avLst/>
          </a:prstGeom>
        </p:spPr>
        <p:txBody>
          <a:bodyPr wrap="none">
            <a:spAutoFit/>
          </a:bodyPr>
          <a:lstStyle/>
          <a:p>
            <a:pPr algn="ctr">
              <a:spcAft>
                <a:spcPts val="1200"/>
              </a:spcAft>
            </a:pPr>
            <a:r>
              <a:rPr lang="en-US" sz="6000" b="1" dirty="0">
                <a:cs typeface="Arial" panose="020B0604020202020204" pitchFamily="34" charset="0"/>
              </a:rPr>
              <a:t>Interpreting Court Orders</a:t>
            </a:r>
          </a:p>
        </p:txBody>
      </p:sp>
      <p:pic>
        <p:nvPicPr>
          <p:cNvPr id="4" name="Picture 3"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3885231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Different types of court orders</a:t>
            </a:r>
            <a:endParaRPr lang="en-US" b="1" dirty="0"/>
          </a:p>
        </p:txBody>
      </p:sp>
      <p:sp>
        <p:nvSpPr>
          <p:cNvPr id="3" name="Content Placeholder 2"/>
          <p:cNvSpPr>
            <a:spLocks noGrp="1"/>
          </p:cNvSpPr>
          <p:nvPr>
            <p:ph idx="1"/>
          </p:nvPr>
        </p:nvSpPr>
        <p:spPr/>
        <p:txBody>
          <a:bodyPr>
            <a:normAutofit/>
          </a:bodyPr>
          <a:lstStyle/>
          <a:p>
            <a:r>
              <a:rPr lang="en-US" sz="2400" dirty="0" smtClean="0"/>
              <a:t>Custody Order and Visitation Schedules</a:t>
            </a:r>
          </a:p>
          <a:p>
            <a:r>
              <a:rPr lang="en-US" sz="2400" dirty="0" smtClean="0"/>
              <a:t>Restraining &amp; Protective Orders</a:t>
            </a:r>
          </a:p>
          <a:p>
            <a:r>
              <a:rPr lang="en-US" sz="2400" dirty="0" smtClean="0"/>
              <a:t>Orders Appointing Guardians Ad Litem &amp; Court Appointed Special Advocates</a:t>
            </a:r>
          </a:p>
          <a:p>
            <a:r>
              <a:rPr lang="en-US" sz="2400" dirty="0" smtClean="0"/>
              <a:t>Subpoenas</a:t>
            </a:r>
          </a:p>
        </p:txBody>
      </p:sp>
      <p:sp>
        <p:nvSpPr>
          <p:cNvPr id="4" name="Slide Number Placeholder 3"/>
          <p:cNvSpPr>
            <a:spLocks noGrp="1"/>
          </p:cNvSpPr>
          <p:nvPr>
            <p:ph type="sldNum" sz="quarter" idx="12"/>
          </p:nvPr>
        </p:nvSpPr>
        <p:spPr/>
        <p:txBody>
          <a:bodyPr/>
          <a:lstStyle/>
          <a:p>
            <a:fld id="{4313C712-9473-48CE-AC7C-A556840EDBAD}" type="slidenum">
              <a:rPr lang="en-US" smtClean="0"/>
              <a:t>5</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1844228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313C712-9473-48CE-AC7C-A556840EDBAD}" type="slidenum">
              <a:rPr lang="en-US" smtClean="0"/>
              <a:t>6</a:t>
            </a:fld>
            <a:endParaRPr lang="en-US" dirty="0"/>
          </a:p>
        </p:txBody>
      </p:sp>
      <p:sp>
        <p:nvSpPr>
          <p:cNvPr id="5" name="TextBox 4"/>
          <p:cNvSpPr txBox="1"/>
          <p:nvPr/>
        </p:nvSpPr>
        <p:spPr>
          <a:xfrm flipH="1">
            <a:off x="1487978" y="2630979"/>
            <a:ext cx="7822276" cy="1200329"/>
          </a:xfrm>
          <a:prstGeom prst="rect">
            <a:avLst/>
          </a:prstGeom>
          <a:noFill/>
        </p:spPr>
        <p:txBody>
          <a:bodyPr wrap="square" rtlCol="0">
            <a:spAutoFit/>
          </a:bodyPr>
          <a:lstStyle/>
          <a:p>
            <a:pPr algn="ctr"/>
            <a:r>
              <a:rPr lang="en-US" sz="3600" b="1" dirty="0" smtClean="0"/>
              <a:t>CUSTODY ORDERS &amp; VISITATION SCHEDULES</a:t>
            </a:r>
            <a:endParaRPr lang="en-US" sz="3600" b="1" dirty="0"/>
          </a:p>
        </p:txBody>
      </p:sp>
      <p:pic>
        <p:nvPicPr>
          <p:cNvPr id="6" name="Picture 5"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38486803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1005424"/>
          </a:xfrm>
        </p:spPr>
        <p:txBody>
          <a:bodyPr>
            <a:normAutofit fontScale="90000"/>
          </a:bodyPr>
          <a:lstStyle/>
          <a:p>
            <a:r>
              <a:rPr lang="en-US" b="1" dirty="0" smtClean="0"/>
              <a:t/>
            </a:r>
            <a:br>
              <a:rPr lang="en-US" b="1" dirty="0" smtClean="0"/>
            </a:br>
            <a:r>
              <a:rPr lang="en-US" b="1" dirty="0" smtClean="0"/>
              <a:t>Two Types of child custody</a:t>
            </a:r>
            <a:br>
              <a:rPr lang="en-US" b="1" dirty="0" smtClean="0"/>
            </a:br>
            <a:r>
              <a:rPr lang="en-US" b="1" dirty="0" smtClean="0"/>
              <a:t>CodE of Virginia §20-124.1</a:t>
            </a:r>
            <a:r>
              <a:rPr lang="en-US" b="1" dirty="0"/>
              <a:t/>
            </a:r>
            <a:br>
              <a:rPr lang="en-US" b="1" dirty="0"/>
            </a:br>
            <a:endParaRPr lang="en-US" b="1" dirty="0"/>
          </a:p>
        </p:txBody>
      </p:sp>
      <p:sp>
        <p:nvSpPr>
          <p:cNvPr id="3" name="Content Placeholder 2"/>
          <p:cNvSpPr>
            <a:spLocks noGrp="1"/>
          </p:cNvSpPr>
          <p:nvPr>
            <p:ph idx="1"/>
          </p:nvPr>
        </p:nvSpPr>
        <p:spPr/>
        <p:txBody>
          <a:bodyPr>
            <a:normAutofit/>
          </a:bodyPr>
          <a:lstStyle/>
          <a:p>
            <a:r>
              <a:rPr lang="en-US" b="1" dirty="0" smtClean="0"/>
              <a:t>Joint Custody </a:t>
            </a:r>
            <a:endParaRPr lang="en-US" b="1" dirty="0"/>
          </a:p>
          <a:p>
            <a:pPr lvl="1"/>
            <a:r>
              <a:rPr lang="en-US" dirty="0"/>
              <a:t>(i) joint legal custody where both parents retain joint responsibility for the care and control of the child and joint authority to make decisions concerning the child even though the child's primary residence may be with only one parent, </a:t>
            </a:r>
          </a:p>
          <a:p>
            <a:pPr lvl="1"/>
            <a:r>
              <a:rPr lang="en-US" dirty="0"/>
              <a:t>(ii) joint physical custody where both parents share physical and custodial care of the child, or </a:t>
            </a:r>
          </a:p>
          <a:p>
            <a:pPr lvl="1"/>
            <a:r>
              <a:rPr lang="en-US" dirty="0"/>
              <a:t>(iii) any combination of joint legal and joint physical </a:t>
            </a:r>
            <a:r>
              <a:rPr lang="en-US" dirty="0" smtClean="0"/>
              <a:t>custody</a:t>
            </a:r>
          </a:p>
          <a:p>
            <a:r>
              <a:rPr lang="en-US" b="1" dirty="0" smtClean="0"/>
              <a:t>Sole Custody</a:t>
            </a:r>
            <a:r>
              <a:rPr lang="en-US" dirty="0" smtClean="0"/>
              <a:t>:  one </a:t>
            </a:r>
            <a:r>
              <a:rPr lang="en-US" dirty="0"/>
              <a:t>person retains responsibility for the care and control of a child and has primary authority to make decisions concerning the child</a:t>
            </a:r>
            <a:r>
              <a:rPr lang="en-US" dirty="0" smtClean="0"/>
              <a:t>.</a:t>
            </a:r>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7</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11172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cs typeface="Arial" panose="020B0604020202020204" pitchFamily="34" charset="0"/>
              </a:rPr>
              <a:t>Court Orders: </a:t>
            </a:r>
            <a:br>
              <a:rPr lang="en-US" b="1" dirty="0">
                <a:cs typeface="Arial" panose="020B0604020202020204" pitchFamily="34" charset="0"/>
              </a:rPr>
            </a:br>
            <a:r>
              <a:rPr lang="en-US" b="1" dirty="0" smtClean="0">
                <a:cs typeface="Arial" panose="020B0604020202020204" pitchFamily="34" charset="0"/>
              </a:rPr>
              <a:t>WHAT DOES THE LAW SAY? </a:t>
            </a:r>
            <a:endParaRPr lang="en-US" b="1" dirty="0"/>
          </a:p>
        </p:txBody>
      </p:sp>
      <p:sp>
        <p:nvSpPr>
          <p:cNvPr id="3" name="Content Placeholder 2"/>
          <p:cNvSpPr>
            <a:spLocks noGrp="1"/>
          </p:cNvSpPr>
          <p:nvPr>
            <p:ph idx="1"/>
          </p:nvPr>
        </p:nvSpPr>
        <p:spPr>
          <a:xfrm>
            <a:off x="2231136" y="2638044"/>
            <a:ext cx="7729728" cy="3737818"/>
          </a:xfrm>
        </p:spPr>
        <p:txBody>
          <a:bodyPr>
            <a:normAutofit/>
          </a:bodyPr>
          <a:lstStyle/>
          <a:p>
            <a:pPr marL="4763" indent="-231775">
              <a:spcAft>
                <a:spcPts val="1200"/>
              </a:spcAft>
              <a:buFont typeface="Wingdings" panose="05000000000000000000" pitchFamily="2" charset="2"/>
              <a:buChar char="§"/>
            </a:pPr>
            <a:r>
              <a:rPr lang="en-US" dirty="0" smtClean="0">
                <a:cs typeface="Arial" panose="020B0604020202020204" pitchFamily="34" charset="0"/>
              </a:rPr>
              <a:t>The </a:t>
            </a:r>
            <a:r>
              <a:rPr lang="en-US" b="1" dirty="0">
                <a:cs typeface="Arial" panose="020B0604020202020204" pitchFamily="34" charset="0"/>
              </a:rPr>
              <a:t>Constitution </a:t>
            </a:r>
            <a:r>
              <a:rPr lang="en-US" b="1" dirty="0" smtClean="0">
                <a:cs typeface="Arial" panose="020B0604020202020204" pitchFamily="34" charset="0"/>
              </a:rPr>
              <a:t>of Virginia:  </a:t>
            </a:r>
            <a:r>
              <a:rPr lang="en-US" dirty="0" smtClean="0">
                <a:cs typeface="Arial" panose="020B0604020202020204" pitchFamily="34" charset="0"/>
              </a:rPr>
              <a:t>the school board is responsible for the supervision of public schools. </a:t>
            </a:r>
          </a:p>
          <a:p>
            <a:pPr marL="4763" indent="-231775">
              <a:spcAft>
                <a:spcPts val="1200"/>
              </a:spcAft>
              <a:buFont typeface="Wingdings" panose="05000000000000000000" pitchFamily="2" charset="2"/>
              <a:buChar char="§"/>
            </a:pPr>
            <a:r>
              <a:rPr lang="en-US" b="1" dirty="0" smtClean="0">
                <a:cs typeface="Arial" panose="020B0604020202020204" pitchFamily="34" charset="0"/>
              </a:rPr>
              <a:t>Supreme </a:t>
            </a:r>
            <a:r>
              <a:rPr lang="en-US" b="1" dirty="0">
                <a:cs typeface="Arial" panose="020B0604020202020204" pitchFamily="34" charset="0"/>
              </a:rPr>
              <a:t>Court of </a:t>
            </a:r>
            <a:r>
              <a:rPr lang="en-US" b="1" dirty="0" smtClean="0">
                <a:cs typeface="Arial" panose="020B0604020202020204" pitchFamily="34" charset="0"/>
              </a:rPr>
              <a:t>Virginia </a:t>
            </a:r>
            <a:r>
              <a:rPr lang="en-US" dirty="0" smtClean="0">
                <a:cs typeface="Arial" panose="020B0604020202020204" pitchFamily="34" charset="0"/>
              </a:rPr>
              <a:t>case law:  judges do </a:t>
            </a:r>
            <a:r>
              <a:rPr lang="en-US" dirty="0">
                <a:cs typeface="Arial" panose="020B0604020202020204" pitchFamily="34" charset="0"/>
              </a:rPr>
              <a:t>not have the authority to require school boards to act in contradiction of their policies and regulations</a:t>
            </a:r>
            <a:r>
              <a:rPr lang="en-US" dirty="0" smtClean="0">
                <a:cs typeface="Arial" panose="020B0604020202020204" pitchFamily="34" charset="0"/>
              </a:rPr>
              <a:t>.</a:t>
            </a:r>
            <a:endParaRPr lang="en-US" b="1" dirty="0" smtClean="0">
              <a:cs typeface="Arial" panose="020B0604020202020204" pitchFamily="34" charset="0"/>
            </a:endParaRPr>
          </a:p>
          <a:p>
            <a:pPr marL="4763" indent="-231775">
              <a:spcAft>
                <a:spcPts val="1200"/>
              </a:spcAft>
              <a:buFont typeface="Wingdings" panose="05000000000000000000" pitchFamily="2" charset="2"/>
              <a:buChar char="§"/>
            </a:pPr>
            <a:r>
              <a:rPr lang="en-US" b="1" dirty="0" smtClean="0">
                <a:cs typeface="Arial" panose="020B0604020202020204" pitchFamily="34" charset="0"/>
              </a:rPr>
              <a:t>Code </a:t>
            </a:r>
            <a:r>
              <a:rPr lang="en-US" b="1" dirty="0">
                <a:cs typeface="Arial" panose="020B0604020202020204" pitchFamily="34" charset="0"/>
              </a:rPr>
              <a:t>of Virginia § 20-124.2</a:t>
            </a:r>
            <a:r>
              <a:rPr lang="en-US" dirty="0">
                <a:cs typeface="Arial" panose="020B0604020202020204" pitchFamily="34" charset="0"/>
              </a:rPr>
              <a:t>, </a:t>
            </a:r>
            <a:r>
              <a:rPr lang="en-US" i="1" dirty="0">
                <a:cs typeface="Arial" panose="020B0604020202020204" pitchFamily="34" charset="0"/>
              </a:rPr>
              <a:t>Court-ordered custody and visitation arrangements</a:t>
            </a:r>
            <a:r>
              <a:rPr lang="en-US" dirty="0">
                <a:cs typeface="Arial" panose="020B0604020202020204" pitchFamily="34" charset="0"/>
              </a:rPr>
              <a:t>, provides that “[n]othing in this section shall be construed to require any school staff to </a:t>
            </a:r>
            <a:r>
              <a:rPr lang="en-US" b="1" u="sng" dirty="0">
                <a:cs typeface="Arial" panose="020B0604020202020204" pitchFamily="34" charset="0"/>
              </a:rPr>
              <a:t>interpret or to enforce </a:t>
            </a:r>
            <a:r>
              <a:rPr lang="en-US" dirty="0">
                <a:cs typeface="Arial" panose="020B0604020202020204" pitchFamily="34" charset="0"/>
              </a:rPr>
              <a:t>the terms of such custody or visitation order.”</a:t>
            </a:r>
          </a:p>
          <a:p>
            <a:pPr marL="461963" lvl="2" indent="-231775">
              <a:spcAft>
                <a:spcPts val="1200"/>
              </a:spcAft>
              <a:buFont typeface="Wingdings" panose="05000000000000000000" pitchFamily="2" charset="2"/>
              <a:buChar char="§"/>
            </a:pPr>
            <a:r>
              <a:rPr lang="en-US" dirty="0" smtClean="0">
                <a:cs typeface="Arial" panose="020B0604020202020204" pitchFamily="34" charset="0"/>
              </a:rPr>
              <a:t>Parents</a:t>
            </a:r>
            <a:r>
              <a:rPr lang="en-US" dirty="0">
                <a:cs typeface="Arial" panose="020B0604020202020204" pitchFamily="34" charset="0"/>
              </a:rPr>
              <a:t>, </a:t>
            </a:r>
            <a:r>
              <a:rPr lang="en-US" dirty="0" smtClean="0">
                <a:cs typeface="Arial" panose="020B0604020202020204" pitchFamily="34" charset="0"/>
              </a:rPr>
              <a:t>not the school division, </a:t>
            </a:r>
            <a:r>
              <a:rPr lang="en-US" dirty="0">
                <a:cs typeface="Arial" panose="020B0604020202020204" pitchFamily="34" charset="0"/>
              </a:rPr>
              <a:t>are the parties to a custody </a:t>
            </a:r>
            <a:r>
              <a:rPr lang="en-US" dirty="0" smtClean="0">
                <a:cs typeface="Arial" panose="020B0604020202020204" pitchFamily="34" charset="0"/>
              </a:rPr>
              <a:t>order.  Accordingly, only they can enforce the terms and must comply. </a:t>
            </a:r>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8</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7150951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855795"/>
          </a:xfrm>
        </p:spPr>
        <p:txBody>
          <a:bodyPr>
            <a:normAutofit fontScale="90000"/>
          </a:bodyPr>
          <a:lstStyle/>
          <a:p>
            <a:r>
              <a:rPr lang="en-US" b="1" dirty="0" smtClean="0">
                <a:cs typeface="Arial" panose="020B0604020202020204" pitchFamily="34" charset="0"/>
              </a:rPr>
              <a:t/>
            </a:r>
            <a:br>
              <a:rPr lang="en-US" b="1" dirty="0" smtClean="0">
                <a:cs typeface="Arial" panose="020B0604020202020204" pitchFamily="34" charset="0"/>
              </a:rPr>
            </a:br>
            <a:r>
              <a:rPr lang="en-US" b="1" dirty="0">
                <a:cs typeface="Arial" panose="020B0604020202020204" pitchFamily="34" charset="0"/>
              </a:rPr>
              <a:t>Court Orders: </a:t>
            </a:r>
            <a:br>
              <a:rPr lang="en-US" b="1" dirty="0">
                <a:cs typeface="Arial" panose="020B0604020202020204" pitchFamily="34" charset="0"/>
              </a:rPr>
            </a:br>
            <a:r>
              <a:rPr lang="en-US" b="1" dirty="0">
                <a:cs typeface="Arial" panose="020B0604020202020204" pitchFamily="34" charset="0"/>
              </a:rPr>
              <a:t>WHAT DOES THE LAW SAY? </a:t>
            </a:r>
            <a:r>
              <a:rPr lang="en-US" b="1" dirty="0" smtClean="0">
                <a:cs typeface="Arial" panose="020B0604020202020204" pitchFamily="34" charset="0"/>
              </a:rPr>
              <a:t>(</a:t>
            </a:r>
            <a:r>
              <a:rPr lang="en-US" b="1" dirty="0">
                <a:cs typeface="Times New Roman" panose="02020603050405020304" pitchFamily="18" charset="0"/>
              </a:rPr>
              <a:t>cont’d</a:t>
            </a:r>
            <a:r>
              <a:rPr lang="en-US" b="1" dirty="0" smtClean="0">
                <a:cs typeface="Times New Roman" panose="02020603050405020304" pitchFamily="18" charset="0"/>
              </a:rPr>
              <a:t>.</a:t>
            </a:r>
            <a:r>
              <a:rPr lang="en-US" b="1" dirty="0" smtClean="0">
                <a:cs typeface="Arial" panose="020B0604020202020204" pitchFamily="34" charset="0"/>
              </a:rPr>
              <a:t>)</a:t>
            </a:r>
            <a:r>
              <a:rPr lang="en-US" b="1" dirty="0">
                <a:latin typeface="Arial" panose="020B0604020202020204" pitchFamily="34" charset="0"/>
                <a:cs typeface="Arial" panose="020B0604020202020204" pitchFamily="34" charset="0"/>
              </a:rPr>
              <a:t/>
            </a:r>
            <a:br>
              <a:rPr lang="en-US" b="1" dirty="0">
                <a:latin typeface="Arial" panose="020B0604020202020204" pitchFamily="34" charset="0"/>
                <a:cs typeface="Arial" panose="020B0604020202020204" pitchFamily="34" charset="0"/>
              </a:rPr>
            </a:br>
            <a:endParaRPr lang="en-US" b="1" dirty="0"/>
          </a:p>
        </p:txBody>
      </p:sp>
      <p:sp>
        <p:nvSpPr>
          <p:cNvPr id="3" name="Content Placeholder 2"/>
          <p:cNvSpPr>
            <a:spLocks noGrp="1"/>
          </p:cNvSpPr>
          <p:nvPr>
            <p:ph idx="1"/>
          </p:nvPr>
        </p:nvSpPr>
        <p:spPr>
          <a:xfrm>
            <a:off x="2231136" y="2061556"/>
            <a:ext cx="7729728" cy="4081549"/>
          </a:xfrm>
        </p:spPr>
        <p:txBody>
          <a:bodyPr>
            <a:normAutofit fontScale="92500" lnSpcReduction="20000"/>
          </a:bodyPr>
          <a:lstStyle/>
          <a:p>
            <a:pPr>
              <a:spcAft>
                <a:spcPts val="1200"/>
              </a:spcAft>
            </a:pPr>
            <a:r>
              <a:rPr lang="en-US" sz="2400" b="1" dirty="0" smtClean="0">
                <a:cs typeface="Arial" panose="020B0604020202020204" pitchFamily="34" charset="0"/>
              </a:rPr>
              <a:t>Code of Virginia §</a:t>
            </a:r>
            <a:r>
              <a:rPr lang="en-US" sz="2400" b="1" dirty="0" smtClean="0">
                <a:cs typeface="Times New Roman" panose="02020603050405020304" pitchFamily="18" charset="0"/>
              </a:rPr>
              <a:t>22.1-4.3 </a:t>
            </a:r>
            <a:r>
              <a:rPr lang="en-US" sz="2400" dirty="0" smtClean="0">
                <a:cs typeface="Times New Roman" panose="02020603050405020304" pitchFamily="18" charset="0"/>
              </a:rPr>
              <a:t>provides </a:t>
            </a:r>
            <a:r>
              <a:rPr lang="en-US" sz="2400" dirty="0">
                <a:cs typeface="Times New Roman" panose="02020603050405020304" pitchFamily="18" charset="0"/>
              </a:rPr>
              <a:t>that a </a:t>
            </a:r>
            <a:r>
              <a:rPr lang="en-US" sz="2400" b="1" dirty="0">
                <a:cs typeface="Times New Roman" panose="02020603050405020304" pitchFamily="18" charset="0"/>
              </a:rPr>
              <a:t>noncustodial parent </a:t>
            </a:r>
            <a:r>
              <a:rPr lang="en-US" sz="2400" dirty="0">
                <a:cs typeface="Times New Roman" panose="02020603050405020304" pitchFamily="18" charset="0"/>
              </a:rPr>
              <a:t>“shall not be denied the opportunity to participate in any of the student’s school…activities in which such participation is supported or encouraged by the policies of the school…solely on the basis of such noncustodial status.”</a:t>
            </a:r>
          </a:p>
          <a:p>
            <a:pPr>
              <a:spcAft>
                <a:spcPts val="1200"/>
              </a:spcAft>
            </a:pPr>
            <a:r>
              <a:rPr lang="en-US" sz="2400" dirty="0">
                <a:cs typeface="Times New Roman" panose="02020603050405020304" pitchFamily="18" charset="0"/>
              </a:rPr>
              <a:t>School activities are defined by the law as including, but not limited to “school lunch breaks, special in-school programs, parent-teacher conferences and meetings, and extracurricular activities.”  </a:t>
            </a:r>
            <a:endParaRPr lang="en-US" sz="2400" dirty="0" smtClean="0">
              <a:cs typeface="Times New Roman" panose="02020603050405020304" pitchFamily="18" charset="0"/>
            </a:endParaRPr>
          </a:p>
          <a:p>
            <a:pPr>
              <a:spcAft>
                <a:spcPts val="1200"/>
              </a:spcAft>
            </a:pPr>
            <a:r>
              <a:rPr lang="en-US" sz="2400" dirty="0" smtClean="0"/>
              <a:t>Can be listed as an </a:t>
            </a:r>
            <a:r>
              <a:rPr lang="en-US" sz="2400" b="1" dirty="0"/>
              <a:t>emergency contact </a:t>
            </a:r>
            <a:r>
              <a:rPr lang="en-US" sz="2400" dirty="0"/>
              <a:t>for the student's school or day care </a:t>
            </a:r>
            <a:r>
              <a:rPr lang="en-US" sz="2400" dirty="0" smtClean="0"/>
              <a:t>activities, upon request of the noncustodial parent.</a:t>
            </a:r>
            <a:endParaRPr lang="en-US" sz="2400" dirty="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4313C712-9473-48CE-AC7C-A556840EDBAD}" type="slidenum">
              <a:rPr lang="en-US" smtClean="0"/>
              <a:t>9</a:t>
            </a:fld>
            <a:endParaRPr lang="en-US" dirty="0"/>
          </a:p>
        </p:txBody>
      </p:sp>
      <p:pic>
        <p:nvPicPr>
          <p:cNvPr id="5" name="Picture 4" descr="SCPS Logo - Full Color"/>
          <p:cNvPicPr/>
          <p:nvPr/>
        </p:nvPicPr>
        <p:blipFill>
          <a:blip r:embed="rId2" cstate="print">
            <a:extLst>
              <a:ext uri="{28A0092B-C50C-407E-A947-70E740481C1C}">
                <a14:useLocalDpi xmlns:a14="http://schemas.microsoft.com/office/drawing/2010/main" val="0"/>
              </a:ext>
            </a:extLst>
          </a:blip>
          <a:srcRect b="11392"/>
          <a:stretch>
            <a:fillRect/>
          </a:stretch>
        </p:blipFill>
        <p:spPr bwMode="auto">
          <a:xfrm>
            <a:off x="334587" y="5662612"/>
            <a:ext cx="1211580" cy="1110615"/>
          </a:xfrm>
          <a:prstGeom prst="rect">
            <a:avLst/>
          </a:prstGeom>
          <a:noFill/>
        </p:spPr>
      </p:pic>
    </p:spTree>
    <p:extLst>
      <p:ext uri="{BB962C8B-B14F-4D97-AF65-F5344CB8AC3E}">
        <p14:creationId xmlns:p14="http://schemas.microsoft.com/office/powerpoint/2010/main" val="1306584513"/>
      </p:ext>
    </p:extLst>
  </p:cSld>
  <p:clrMapOvr>
    <a:masterClrMapping/>
  </p:clrMapOvr>
  <p:timing>
    <p:tnLst>
      <p:par>
        <p:cTn id="1" dur="indefinite" restart="never" nodeType="tmRoot"/>
      </p:par>
    </p:tnLst>
  </p:timing>
</p:sld>
</file>

<file path=ppt/theme/theme1.xml><?xml version="1.0" encoding="utf-8"?>
<a:theme xmlns:a="http://schemas.openxmlformats.org/drawingml/2006/main" name="Parcel">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978</TotalTime>
  <Words>2090</Words>
  <Application>Microsoft Office PowerPoint</Application>
  <PresentationFormat>Widescreen</PresentationFormat>
  <Paragraphs>178</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Gill Sans MT</vt:lpstr>
      <vt:lpstr>Times New Roman</vt:lpstr>
      <vt:lpstr>Wingdings</vt:lpstr>
      <vt:lpstr>Parcel</vt:lpstr>
      <vt:lpstr>The complicated business of interpreting court orders</vt:lpstr>
      <vt:lpstr>PowerPoint Presentation</vt:lpstr>
      <vt:lpstr>Today’s learning GOALS</vt:lpstr>
      <vt:lpstr>PowerPoint Presentation</vt:lpstr>
      <vt:lpstr>Different types of court orders</vt:lpstr>
      <vt:lpstr>PowerPoint Presentation</vt:lpstr>
      <vt:lpstr> Two Types of child custody CodE of Virginia §20-124.1 </vt:lpstr>
      <vt:lpstr>Court Orders:  WHAT DOES THE LAW SAY? </vt:lpstr>
      <vt:lpstr> Court Orders:  WHAT DOES THE LAW SAY? (cont’d.) </vt:lpstr>
      <vt:lpstr> Court Orders: what should you look for? </vt:lpstr>
      <vt:lpstr>  Court Orders Protecting Students:  code of Virginia § 22.1-279.3:2  </vt:lpstr>
      <vt:lpstr>Restraining/Protective Orders:  what Are they?</vt:lpstr>
      <vt:lpstr>Restraining and Protective Orders:  what to look for</vt:lpstr>
      <vt:lpstr>Restraining and Protective Orders:  what to look for (cont’d.)</vt:lpstr>
      <vt:lpstr>Restraining and Protective Orders:  what they don’t do</vt:lpstr>
      <vt:lpstr>PowerPoint Presentation</vt:lpstr>
      <vt:lpstr>Pre-Test</vt:lpstr>
      <vt:lpstr>considerations</vt:lpstr>
      <vt:lpstr>considerations (cont’d.)</vt:lpstr>
      <vt:lpstr>PowerPoint Presentation</vt:lpstr>
      <vt:lpstr>Pre-Test</vt:lpstr>
      <vt:lpstr>Noncustodial parent Participation in School Activities</vt:lpstr>
      <vt:lpstr>Noncustodial parent Participation in School Activities (cont’d.)</vt:lpstr>
      <vt:lpstr>Guardians ad litem &amp; court appointed special advocates</vt:lpstr>
      <vt:lpstr>subpoenas</vt:lpstr>
      <vt:lpstr>Subpoenas and ferpa</vt:lpstr>
      <vt:lpstr>FERPA Notice requirements</vt:lpstr>
      <vt:lpstr>Are there any notice exceptions under ferpa?</vt:lpstr>
      <vt:lpstr>Exceptions to ferpa notice requirements</vt:lpstr>
      <vt:lpstr>Parental disputes about access to student records </vt:lpstr>
      <vt:lpstr>State law limiting student records access</vt:lpstr>
      <vt:lpstr>PowerPoint Presentation</vt:lpstr>
    </vt:vector>
  </TitlesOfParts>
  <Company>Stafford County Public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Staying out of the middle of custody issues:  Interpreting court orders, resolving parental disputes, &amp; enrolling children</dc:title>
  <dc:creator>Windows User</dc:creator>
  <cp:lastModifiedBy>Windows User</cp:lastModifiedBy>
  <cp:revision>88</cp:revision>
  <dcterms:created xsi:type="dcterms:W3CDTF">2019-12-03T17:33:42Z</dcterms:created>
  <dcterms:modified xsi:type="dcterms:W3CDTF">2020-01-21T14:48:15Z</dcterms:modified>
</cp:coreProperties>
</file>