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72" r:id="rId12"/>
    <p:sldId id="266" r:id="rId13"/>
    <p:sldId id="267" r:id="rId14"/>
    <p:sldId id="268" r:id="rId15"/>
    <p:sldId id="269" r:id="rId16"/>
    <p:sldId id="270" r:id="rId17"/>
    <p:sldId id="27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6247" autoAdjust="0"/>
  </p:normalViewPr>
  <p:slideViewPr>
    <p:cSldViewPr snapToGrid="0">
      <p:cViewPr varScale="1">
        <p:scale>
          <a:sx n="67" d="100"/>
          <a:sy n="67" d="100"/>
        </p:scale>
        <p:origin x="572"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4F0DC2-D4CD-4041-9BAE-004B03EE1B0F}" type="datetimeFigureOut">
              <a:rPr lang="en-US" smtClean="0"/>
              <a:t>10/8/2025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80A3D9-E961-45CD-9D58-5CC903371078}" type="slidenum">
              <a:rPr lang="en-US" smtClean="0"/>
              <a:t>‹#›</a:t>
            </a:fld>
            <a:endParaRPr lang="en-US"/>
          </a:p>
        </p:txBody>
      </p:sp>
    </p:spTree>
    <p:extLst>
      <p:ext uri="{BB962C8B-B14F-4D97-AF65-F5344CB8AC3E}">
        <p14:creationId xmlns:p14="http://schemas.microsoft.com/office/powerpoint/2010/main" val="353148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Assuming this would deem classwork, projects, essays collectively as 'general' disposition that can be disposed of confidentially at the end of each school year.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This includes progress reports for MTSS. Very different from a progress report attached to an IEP goal and maintained with an IEP. Also different from Teacher grade books. Loudoun County Public Schools oppose combining these series.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We use this series for student work that the teachers are maintaining that do not fall into any other category. this would be the back up documentation to the gradebook and could include student drawings, practice tests, etc. </a:t>
            </a:r>
          </a:p>
          <a:p>
            <a:r>
              <a:rPr lang="en-US" sz="1200" b="0" i="0" u="none" strike="noStrike" kern="1200" baseline="0" dirty="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2E80A3D9-E961-45CD-9D58-5CC903371078}" type="slidenum">
              <a:rPr lang="en-US" smtClean="0"/>
              <a:t>5</a:t>
            </a:fld>
            <a:endParaRPr lang="en-US"/>
          </a:p>
        </p:txBody>
      </p:sp>
    </p:spTree>
    <p:extLst>
      <p:ext uri="{BB962C8B-B14F-4D97-AF65-F5344CB8AC3E}">
        <p14:creationId xmlns:p14="http://schemas.microsoft.com/office/powerpoint/2010/main" val="662358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221FCEE-724E-43B2-82EC-BC7F8A31075C}"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6473F7-567D-47AA-9145-D217EC1C17C0}" type="slidenum">
              <a:rPr lang="en-US" smtClean="0"/>
              <a:t>‹#›</a:t>
            </a:fld>
            <a:endParaRPr lang="en-US"/>
          </a:p>
        </p:txBody>
      </p:sp>
    </p:spTree>
    <p:extLst>
      <p:ext uri="{BB962C8B-B14F-4D97-AF65-F5344CB8AC3E}">
        <p14:creationId xmlns:p14="http://schemas.microsoft.com/office/powerpoint/2010/main" val="2105117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21FCEE-724E-43B2-82EC-BC7F8A31075C}"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6473F7-567D-47AA-9145-D217EC1C17C0}" type="slidenum">
              <a:rPr lang="en-US" smtClean="0"/>
              <a:t>‹#›</a:t>
            </a:fld>
            <a:endParaRPr lang="en-US"/>
          </a:p>
        </p:txBody>
      </p:sp>
    </p:spTree>
    <p:extLst>
      <p:ext uri="{BB962C8B-B14F-4D97-AF65-F5344CB8AC3E}">
        <p14:creationId xmlns:p14="http://schemas.microsoft.com/office/powerpoint/2010/main" val="2516674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21FCEE-724E-43B2-82EC-BC7F8A31075C}"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6473F7-567D-47AA-9145-D217EC1C17C0}"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0224726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21FCEE-724E-43B2-82EC-BC7F8A31075C}"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6473F7-567D-47AA-9145-D217EC1C17C0}" type="slidenum">
              <a:rPr lang="en-US" smtClean="0"/>
              <a:t>‹#›</a:t>
            </a:fld>
            <a:endParaRPr lang="en-US"/>
          </a:p>
        </p:txBody>
      </p:sp>
    </p:spTree>
    <p:extLst>
      <p:ext uri="{BB962C8B-B14F-4D97-AF65-F5344CB8AC3E}">
        <p14:creationId xmlns:p14="http://schemas.microsoft.com/office/powerpoint/2010/main" val="35210244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21FCEE-724E-43B2-82EC-BC7F8A31075C}"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6473F7-567D-47AA-9145-D217EC1C17C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738356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21FCEE-724E-43B2-82EC-BC7F8A31075C}"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6473F7-567D-47AA-9145-D217EC1C17C0}" type="slidenum">
              <a:rPr lang="en-US" smtClean="0"/>
              <a:t>‹#›</a:t>
            </a:fld>
            <a:endParaRPr lang="en-US"/>
          </a:p>
        </p:txBody>
      </p:sp>
    </p:spTree>
    <p:extLst>
      <p:ext uri="{BB962C8B-B14F-4D97-AF65-F5344CB8AC3E}">
        <p14:creationId xmlns:p14="http://schemas.microsoft.com/office/powerpoint/2010/main" val="14067459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21FCEE-724E-43B2-82EC-BC7F8A31075C}"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6473F7-567D-47AA-9145-D217EC1C17C0}" type="slidenum">
              <a:rPr lang="en-US" smtClean="0"/>
              <a:t>‹#›</a:t>
            </a:fld>
            <a:endParaRPr lang="en-US"/>
          </a:p>
        </p:txBody>
      </p:sp>
    </p:spTree>
    <p:extLst>
      <p:ext uri="{BB962C8B-B14F-4D97-AF65-F5344CB8AC3E}">
        <p14:creationId xmlns:p14="http://schemas.microsoft.com/office/powerpoint/2010/main" val="9956698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21FCEE-724E-43B2-82EC-BC7F8A31075C}"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6473F7-567D-47AA-9145-D217EC1C17C0}" type="slidenum">
              <a:rPr lang="en-US" smtClean="0"/>
              <a:t>‹#›</a:t>
            </a:fld>
            <a:endParaRPr lang="en-US"/>
          </a:p>
        </p:txBody>
      </p:sp>
    </p:spTree>
    <p:extLst>
      <p:ext uri="{BB962C8B-B14F-4D97-AF65-F5344CB8AC3E}">
        <p14:creationId xmlns:p14="http://schemas.microsoft.com/office/powerpoint/2010/main" val="1772407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21FCEE-724E-43B2-82EC-BC7F8A31075C}"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6473F7-567D-47AA-9145-D217EC1C17C0}" type="slidenum">
              <a:rPr lang="en-US" smtClean="0"/>
              <a:t>‹#›</a:t>
            </a:fld>
            <a:endParaRPr lang="en-US"/>
          </a:p>
        </p:txBody>
      </p:sp>
    </p:spTree>
    <p:extLst>
      <p:ext uri="{BB962C8B-B14F-4D97-AF65-F5344CB8AC3E}">
        <p14:creationId xmlns:p14="http://schemas.microsoft.com/office/powerpoint/2010/main" val="690662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21FCEE-724E-43B2-82EC-BC7F8A31075C}" type="datetimeFigureOut">
              <a:rPr lang="en-US" smtClean="0"/>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6473F7-567D-47AA-9145-D217EC1C17C0}" type="slidenum">
              <a:rPr lang="en-US" smtClean="0"/>
              <a:t>‹#›</a:t>
            </a:fld>
            <a:endParaRPr lang="en-US"/>
          </a:p>
        </p:txBody>
      </p:sp>
    </p:spTree>
    <p:extLst>
      <p:ext uri="{BB962C8B-B14F-4D97-AF65-F5344CB8AC3E}">
        <p14:creationId xmlns:p14="http://schemas.microsoft.com/office/powerpoint/2010/main" val="1448316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221FCEE-724E-43B2-82EC-BC7F8A31075C}" type="datetimeFigureOut">
              <a:rPr lang="en-US" smtClean="0"/>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6473F7-567D-47AA-9145-D217EC1C17C0}" type="slidenum">
              <a:rPr lang="en-US" smtClean="0"/>
              <a:t>‹#›</a:t>
            </a:fld>
            <a:endParaRPr lang="en-US"/>
          </a:p>
        </p:txBody>
      </p:sp>
    </p:spTree>
    <p:extLst>
      <p:ext uri="{BB962C8B-B14F-4D97-AF65-F5344CB8AC3E}">
        <p14:creationId xmlns:p14="http://schemas.microsoft.com/office/powerpoint/2010/main" val="1866748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21FCEE-724E-43B2-82EC-BC7F8A31075C}" type="datetimeFigureOut">
              <a:rPr lang="en-US" smtClean="0"/>
              <a:t>10/8/2025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6473F7-567D-47AA-9145-D217EC1C17C0}" type="slidenum">
              <a:rPr lang="en-US" smtClean="0"/>
              <a:t>‹#›</a:t>
            </a:fld>
            <a:endParaRPr lang="en-US"/>
          </a:p>
        </p:txBody>
      </p:sp>
    </p:spTree>
    <p:extLst>
      <p:ext uri="{BB962C8B-B14F-4D97-AF65-F5344CB8AC3E}">
        <p14:creationId xmlns:p14="http://schemas.microsoft.com/office/powerpoint/2010/main" val="916615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221FCEE-724E-43B2-82EC-BC7F8A31075C}" type="datetimeFigureOut">
              <a:rPr lang="en-US" smtClean="0"/>
              <a:t>10/8/2025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6473F7-567D-47AA-9145-D217EC1C17C0}" type="slidenum">
              <a:rPr lang="en-US" smtClean="0"/>
              <a:t>‹#›</a:t>
            </a:fld>
            <a:endParaRPr lang="en-US"/>
          </a:p>
        </p:txBody>
      </p:sp>
    </p:spTree>
    <p:extLst>
      <p:ext uri="{BB962C8B-B14F-4D97-AF65-F5344CB8AC3E}">
        <p14:creationId xmlns:p14="http://schemas.microsoft.com/office/powerpoint/2010/main" val="2567553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21FCEE-724E-43B2-82EC-BC7F8A31075C}" type="datetimeFigureOut">
              <a:rPr lang="en-US" smtClean="0"/>
              <a:t>10/8/2025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6473F7-567D-47AA-9145-D217EC1C17C0}" type="slidenum">
              <a:rPr lang="en-US" smtClean="0"/>
              <a:t>‹#›</a:t>
            </a:fld>
            <a:endParaRPr lang="en-US"/>
          </a:p>
        </p:txBody>
      </p:sp>
    </p:spTree>
    <p:extLst>
      <p:ext uri="{BB962C8B-B14F-4D97-AF65-F5344CB8AC3E}">
        <p14:creationId xmlns:p14="http://schemas.microsoft.com/office/powerpoint/2010/main" val="3510215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21FCEE-724E-43B2-82EC-BC7F8A31075C}" type="datetimeFigureOut">
              <a:rPr lang="en-US" smtClean="0"/>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6473F7-567D-47AA-9145-D217EC1C17C0}" type="slidenum">
              <a:rPr lang="en-US" smtClean="0"/>
              <a:t>‹#›</a:t>
            </a:fld>
            <a:endParaRPr lang="en-US"/>
          </a:p>
        </p:txBody>
      </p:sp>
    </p:spTree>
    <p:extLst>
      <p:ext uri="{BB962C8B-B14F-4D97-AF65-F5344CB8AC3E}">
        <p14:creationId xmlns:p14="http://schemas.microsoft.com/office/powerpoint/2010/main" val="2191174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21FCEE-724E-43B2-82EC-BC7F8A31075C}" type="datetimeFigureOut">
              <a:rPr lang="en-US" smtClean="0"/>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6473F7-567D-47AA-9145-D217EC1C17C0}" type="slidenum">
              <a:rPr lang="en-US" smtClean="0"/>
              <a:t>‹#›</a:t>
            </a:fld>
            <a:endParaRPr lang="en-US"/>
          </a:p>
        </p:txBody>
      </p:sp>
    </p:spTree>
    <p:extLst>
      <p:ext uri="{BB962C8B-B14F-4D97-AF65-F5344CB8AC3E}">
        <p14:creationId xmlns:p14="http://schemas.microsoft.com/office/powerpoint/2010/main" val="680853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221FCEE-724E-43B2-82EC-BC7F8A31075C}" type="datetimeFigureOut">
              <a:rPr lang="en-US" smtClean="0"/>
              <a:t>10/8/2025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C6473F7-567D-47AA-9145-D217EC1C17C0}" type="slidenum">
              <a:rPr lang="en-US" smtClean="0"/>
              <a:t>‹#›</a:t>
            </a:fld>
            <a:endParaRPr lang="en-US"/>
          </a:p>
        </p:txBody>
      </p:sp>
    </p:spTree>
    <p:extLst>
      <p:ext uri="{BB962C8B-B14F-4D97-AF65-F5344CB8AC3E}">
        <p14:creationId xmlns:p14="http://schemas.microsoft.com/office/powerpoint/2010/main" val="9562244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A3D8B-8CA4-1C59-9083-BF1366F6DDB4}"/>
              </a:ext>
            </a:extLst>
          </p:cNvPr>
          <p:cNvSpPr>
            <a:spLocks noGrp="1"/>
          </p:cNvSpPr>
          <p:nvPr>
            <p:ph type="ctrTitle"/>
          </p:nvPr>
        </p:nvSpPr>
        <p:spPr>
          <a:xfrm>
            <a:off x="1448579" y="1984016"/>
            <a:ext cx="7883912" cy="1646302"/>
          </a:xfrm>
        </p:spPr>
        <p:txBody>
          <a:bodyPr/>
          <a:lstStyle/>
          <a:p>
            <a:pPr algn="ctr"/>
            <a:r>
              <a:rPr lang="en-US" dirty="0"/>
              <a:t>Public School </a:t>
            </a:r>
            <a:br>
              <a:rPr lang="en-US" dirty="0"/>
            </a:br>
            <a:r>
              <a:rPr lang="en-US" dirty="0"/>
              <a:t>Records Consortium</a:t>
            </a:r>
          </a:p>
        </p:txBody>
      </p:sp>
      <p:sp>
        <p:nvSpPr>
          <p:cNvPr id="3" name="Subtitle 2">
            <a:extLst>
              <a:ext uri="{FF2B5EF4-FFF2-40B4-BE49-F238E27FC236}">
                <a16:creationId xmlns:a16="http://schemas.microsoft.com/office/drawing/2014/main" id="{C046ABF4-8E62-E39F-D624-5665CB8C0233}"/>
              </a:ext>
            </a:extLst>
          </p:cNvPr>
          <p:cNvSpPr>
            <a:spLocks noGrp="1"/>
          </p:cNvSpPr>
          <p:nvPr>
            <p:ph type="subTitle" idx="1"/>
          </p:nvPr>
        </p:nvSpPr>
        <p:spPr>
          <a:xfrm>
            <a:off x="1565555" y="3831758"/>
            <a:ext cx="7766936" cy="1096899"/>
          </a:xfrm>
        </p:spPr>
        <p:txBody>
          <a:bodyPr/>
          <a:lstStyle/>
          <a:p>
            <a:pPr algn="ctr"/>
            <a:r>
              <a:rPr lang="en-US" sz="3600" b="1" dirty="0"/>
              <a:t>Proposed GS-21 Changes, SY 25-26</a:t>
            </a:r>
          </a:p>
          <a:p>
            <a:pPr algn="ctr"/>
            <a:r>
              <a:rPr lang="en-US" dirty="0"/>
              <a:t>Presented By: Teshawna Threat, LVA Records Management Analyst</a:t>
            </a:r>
          </a:p>
        </p:txBody>
      </p:sp>
    </p:spTree>
    <p:extLst>
      <p:ext uri="{BB962C8B-B14F-4D97-AF65-F5344CB8AC3E}">
        <p14:creationId xmlns:p14="http://schemas.microsoft.com/office/powerpoint/2010/main" val="3548372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6247A5-4AB6-91B3-EF23-14E5B496F00F}"/>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180EDFA5-7F17-8AA1-210F-EE723B32B2CE}"/>
              </a:ext>
            </a:extLst>
          </p:cNvPr>
          <p:cNvSpPr>
            <a:spLocks noGrp="1"/>
          </p:cNvSpPr>
          <p:nvPr>
            <p:ph type="title"/>
          </p:nvPr>
        </p:nvSpPr>
        <p:spPr/>
        <p:txBody>
          <a:bodyPr/>
          <a:lstStyle/>
          <a:p>
            <a:r>
              <a:rPr lang="en-US" u="sng" dirty="0">
                <a:solidFill>
                  <a:schemeClr val="accent1">
                    <a:lumMod val="75000"/>
                  </a:schemeClr>
                </a:solidFill>
                <a:effectLst>
                  <a:outerShdw blurRad="38100" dist="38100" dir="2700000" algn="tl">
                    <a:srgbClr val="000000">
                      <a:alpha val="43137"/>
                    </a:srgbClr>
                  </a:outerShdw>
                </a:effectLst>
              </a:rPr>
              <a:t>New Series to Discuss</a:t>
            </a:r>
          </a:p>
        </p:txBody>
      </p:sp>
      <p:sp>
        <p:nvSpPr>
          <p:cNvPr id="3" name="Content Placeholder 2">
            <a:extLst>
              <a:ext uri="{FF2B5EF4-FFF2-40B4-BE49-F238E27FC236}">
                <a16:creationId xmlns:a16="http://schemas.microsoft.com/office/drawing/2014/main" id="{50369CCB-E7CA-377D-7ED6-DA5AF705BA65}"/>
              </a:ext>
            </a:extLst>
          </p:cNvPr>
          <p:cNvSpPr>
            <a:spLocks noGrp="1"/>
          </p:cNvSpPr>
          <p:nvPr>
            <p:ph idx="1"/>
          </p:nvPr>
        </p:nvSpPr>
        <p:spPr>
          <a:xfrm>
            <a:off x="838200" y="1490339"/>
            <a:ext cx="8435802" cy="5032375"/>
          </a:xfrm>
        </p:spPr>
        <p:txBody>
          <a:bodyPr>
            <a:normAutofit/>
          </a:bodyPr>
          <a:lstStyle/>
          <a:p>
            <a:pPr marL="0" indent="0">
              <a:buNone/>
            </a:pPr>
            <a:r>
              <a:rPr lang="en-US" sz="2400" b="1" dirty="0"/>
              <a:t>Homebound Records </a:t>
            </a:r>
          </a:p>
          <a:p>
            <a:pPr marL="0" indent="0">
              <a:buNone/>
            </a:pPr>
            <a:endParaRPr lang="en-US" dirty="0"/>
          </a:p>
          <a:p>
            <a:pPr marL="0" indent="0">
              <a:buNone/>
            </a:pPr>
            <a:r>
              <a:rPr lang="en-US" sz="2000" dirty="0"/>
              <a:t>Pending retention description.</a:t>
            </a:r>
          </a:p>
          <a:p>
            <a:pPr marL="0" indent="0">
              <a:buNone/>
            </a:pPr>
            <a:endParaRPr lang="en-US" sz="2000" dirty="0"/>
          </a:p>
          <a:p>
            <a:pPr marL="0" indent="0">
              <a:buNone/>
            </a:pPr>
            <a:r>
              <a:rPr lang="en-US" sz="2000" dirty="0"/>
              <a:t>Retention: Pending--Recommending 5 years or less.</a:t>
            </a:r>
          </a:p>
          <a:p>
            <a:pPr marL="0" indent="0">
              <a:buNone/>
            </a:pPr>
            <a:endParaRPr lang="en-US" sz="2000" dirty="0"/>
          </a:p>
          <a:p>
            <a:pPr marL="0" indent="0">
              <a:buNone/>
            </a:pPr>
            <a:r>
              <a:rPr lang="en-US" sz="2000" dirty="0"/>
              <a:t>At present, homebound services records are only mentioned in the short-term cum series, in which it is only accounting for the medical certifications. </a:t>
            </a:r>
          </a:p>
        </p:txBody>
      </p:sp>
    </p:spTree>
    <p:extLst>
      <p:ext uri="{BB962C8B-B14F-4D97-AF65-F5344CB8AC3E}">
        <p14:creationId xmlns:p14="http://schemas.microsoft.com/office/powerpoint/2010/main" val="1577682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A54A27-A0C7-CEEF-FE5D-E4BE7EEB0A62}"/>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C099EDAF-80B2-9D15-C3E4-C6D070B7C316}"/>
              </a:ext>
            </a:extLst>
          </p:cNvPr>
          <p:cNvSpPr>
            <a:spLocks noGrp="1"/>
          </p:cNvSpPr>
          <p:nvPr>
            <p:ph type="title"/>
          </p:nvPr>
        </p:nvSpPr>
        <p:spPr/>
        <p:txBody>
          <a:bodyPr/>
          <a:lstStyle/>
          <a:p>
            <a:r>
              <a:rPr lang="en-US" u="sng" dirty="0">
                <a:solidFill>
                  <a:schemeClr val="accent1">
                    <a:lumMod val="75000"/>
                  </a:schemeClr>
                </a:solidFill>
                <a:effectLst>
                  <a:outerShdw blurRad="38100" dist="38100" dir="2700000" algn="tl">
                    <a:srgbClr val="000000">
                      <a:alpha val="43137"/>
                    </a:srgbClr>
                  </a:outerShdw>
                </a:effectLst>
              </a:rPr>
              <a:t>New Series to Discuss</a:t>
            </a:r>
          </a:p>
        </p:txBody>
      </p:sp>
      <p:sp>
        <p:nvSpPr>
          <p:cNvPr id="3" name="Content Placeholder 2">
            <a:extLst>
              <a:ext uri="{FF2B5EF4-FFF2-40B4-BE49-F238E27FC236}">
                <a16:creationId xmlns:a16="http://schemas.microsoft.com/office/drawing/2014/main" id="{C3595B54-9F48-5839-8204-BE7E428D508B}"/>
              </a:ext>
            </a:extLst>
          </p:cNvPr>
          <p:cNvSpPr>
            <a:spLocks noGrp="1"/>
          </p:cNvSpPr>
          <p:nvPr>
            <p:ph idx="1"/>
          </p:nvPr>
        </p:nvSpPr>
        <p:spPr>
          <a:xfrm>
            <a:off x="838199" y="1490339"/>
            <a:ext cx="8724901" cy="5586736"/>
          </a:xfrm>
        </p:spPr>
        <p:txBody>
          <a:bodyPr>
            <a:normAutofit/>
          </a:bodyPr>
          <a:lstStyle/>
          <a:p>
            <a:pPr marL="0" indent="0">
              <a:buNone/>
            </a:pPr>
            <a:r>
              <a:rPr lang="en-US" sz="2400" b="1" dirty="0"/>
              <a:t>Student Legal: Notice of Petition</a:t>
            </a:r>
            <a:endParaRPr lang="en-US" sz="2400" dirty="0"/>
          </a:p>
          <a:p>
            <a:pPr marL="0" indent="0">
              <a:buNone/>
            </a:pPr>
            <a:r>
              <a:rPr lang="en-US" sz="2000" dirty="0"/>
              <a:t>Currently, we have 3 Student Legal: Court Notices of Adjudication or Conviction series. Each series is accounting for the disposition of a court case. </a:t>
            </a:r>
          </a:p>
          <a:p>
            <a:r>
              <a:rPr lang="en-US" sz="2000" dirty="0"/>
              <a:t>Disciplinary Action Not Taken, </a:t>
            </a:r>
            <a:r>
              <a:rPr lang="en-US" sz="2000" i="1" dirty="0"/>
              <a:t>3 Years after event</a:t>
            </a:r>
          </a:p>
          <a:p>
            <a:r>
              <a:rPr lang="en-US" sz="2000" dirty="0"/>
              <a:t>Disciplinary Action Taken, </a:t>
            </a:r>
            <a:r>
              <a:rPr lang="en-US" sz="2000" i="1" dirty="0"/>
              <a:t>5 Years after student graduates, completes Board of Education program, transfers, or withdraws</a:t>
            </a:r>
          </a:p>
          <a:p>
            <a:r>
              <a:rPr lang="en-US" sz="2000" dirty="0"/>
              <a:t>Serious Crimes, </a:t>
            </a:r>
            <a:r>
              <a:rPr lang="en-US" sz="2000" i="1" dirty="0"/>
              <a:t>0 Years after student graduates, completes Board of Education program, transfers, or withdraws</a:t>
            </a:r>
          </a:p>
          <a:p>
            <a:pPr marL="0" indent="0">
              <a:buNone/>
            </a:pPr>
            <a:r>
              <a:rPr lang="en-US" sz="2000" dirty="0"/>
              <a:t>We need to determine if a new series is needed or update current series that are present.</a:t>
            </a:r>
          </a:p>
        </p:txBody>
      </p:sp>
    </p:spTree>
    <p:extLst>
      <p:ext uri="{BB962C8B-B14F-4D97-AF65-F5344CB8AC3E}">
        <p14:creationId xmlns:p14="http://schemas.microsoft.com/office/powerpoint/2010/main" val="2722247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9D38B-E3D6-D4AA-5CE8-83A65A001588}"/>
              </a:ext>
            </a:extLst>
          </p:cNvPr>
          <p:cNvSpPr>
            <a:spLocks noGrp="1"/>
          </p:cNvSpPr>
          <p:nvPr>
            <p:ph type="title"/>
          </p:nvPr>
        </p:nvSpPr>
        <p:spPr/>
        <p:txBody>
          <a:bodyPr/>
          <a:lstStyle/>
          <a:p>
            <a:r>
              <a:rPr lang="en-US" u="sng" dirty="0">
                <a:solidFill>
                  <a:schemeClr val="accent1">
                    <a:lumMod val="75000"/>
                  </a:schemeClr>
                </a:solidFill>
                <a:effectLst>
                  <a:outerShdw blurRad="38100" dist="38100" dir="2700000" algn="tl">
                    <a:srgbClr val="000000">
                      <a:alpha val="43137"/>
                    </a:srgbClr>
                  </a:outerShdw>
                </a:effectLst>
              </a:rPr>
              <a:t>Description Changes</a:t>
            </a:r>
          </a:p>
        </p:txBody>
      </p:sp>
      <p:sp>
        <p:nvSpPr>
          <p:cNvPr id="3" name="Content Placeholder 2">
            <a:extLst>
              <a:ext uri="{FF2B5EF4-FFF2-40B4-BE49-F238E27FC236}">
                <a16:creationId xmlns:a16="http://schemas.microsoft.com/office/drawing/2014/main" id="{0A8FFB42-40C5-65A1-439F-2E863BFB17D9}"/>
              </a:ext>
            </a:extLst>
          </p:cNvPr>
          <p:cNvSpPr>
            <a:spLocks noGrp="1"/>
          </p:cNvSpPr>
          <p:nvPr>
            <p:ph idx="1"/>
          </p:nvPr>
        </p:nvSpPr>
        <p:spPr>
          <a:xfrm>
            <a:off x="838200" y="1611020"/>
            <a:ext cx="8934450" cy="5246979"/>
          </a:xfrm>
        </p:spPr>
        <p:txBody>
          <a:bodyPr/>
          <a:lstStyle/>
          <a:p>
            <a:pPr marL="0" indent="0">
              <a:buNone/>
            </a:pPr>
            <a:r>
              <a:rPr lang="en-US" sz="2400" b="1" dirty="0"/>
              <a:t>Reports for Virginia Department of Education (VDOE), </a:t>
            </a:r>
            <a:r>
              <a:rPr lang="en-US" sz="2400" dirty="0"/>
              <a:t>008105</a:t>
            </a:r>
          </a:p>
          <a:p>
            <a:pPr marL="0" indent="0">
              <a:buNone/>
            </a:pPr>
            <a:r>
              <a:rPr lang="en-US" sz="2000" dirty="0"/>
              <a:t>This series documents local school district submission of reports required by VDOE. This series may include, but is not limited to: homebound instruction annual report, </a:t>
            </a:r>
            <a:r>
              <a:rPr lang="en-US" sz="2000" dirty="0">
                <a:solidFill>
                  <a:srgbClr val="FF0000"/>
                </a:solidFill>
              </a:rPr>
              <a:t>discipline</a:t>
            </a:r>
            <a:r>
              <a:rPr lang="en-US" sz="2000" dirty="0"/>
              <a:t>, crime and violence reports, </a:t>
            </a:r>
            <a:r>
              <a:rPr lang="en-US" sz="2000" dirty="0">
                <a:solidFill>
                  <a:srgbClr val="FF0000"/>
                </a:solidFill>
              </a:rPr>
              <a:t>support services personnel salary reports</a:t>
            </a:r>
            <a:r>
              <a:rPr lang="en-US" sz="2000" dirty="0"/>
              <a:t>, tracking of dropouts and withdrawals, graduation follow-up reports, superintendent's annual reports and verification. </a:t>
            </a:r>
          </a:p>
          <a:p>
            <a:pPr marL="0" indent="0">
              <a:buNone/>
            </a:pPr>
            <a:endParaRPr lang="en-US" sz="2000" dirty="0"/>
          </a:p>
          <a:p>
            <a:pPr marL="0" indent="0">
              <a:buNone/>
            </a:pPr>
            <a:r>
              <a:rPr lang="en-US" sz="2000" i="1" dirty="0"/>
              <a:t>In response to VA Code, § 22.1-289.3 </a:t>
            </a:r>
          </a:p>
        </p:txBody>
      </p:sp>
    </p:spTree>
    <p:extLst>
      <p:ext uri="{BB962C8B-B14F-4D97-AF65-F5344CB8AC3E}">
        <p14:creationId xmlns:p14="http://schemas.microsoft.com/office/powerpoint/2010/main" val="11021704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56356E-9302-A244-D673-646068B675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F7C897-3237-710F-145E-D66E31BB1D9B}"/>
              </a:ext>
            </a:extLst>
          </p:cNvPr>
          <p:cNvSpPr>
            <a:spLocks noGrp="1"/>
          </p:cNvSpPr>
          <p:nvPr>
            <p:ph type="title"/>
          </p:nvPr>
        </p:nvSpPr>
        <p:spPr/>
        <p:txBody>
          <a:bodyPr/>
          <a:lstStyle/>
          <a:p>
            <a:r>
              <a:rPr lang="en-US" dirty="0"/>
              <a:t>Description Changes</a:t>
            </a:r>
          </a:p>
        </p:txBody>
      </p:sp>
      <p:sp>
        <p:nvSpPr>
          <p:cNvPr id="3" name="Content Placeholder 2">
            <a:extLst>
              <a:ext uri="{FF2B5EF4-FFF2-40B4-BE49-F238E27FC236}">
                <a16:creationId xmlns:a16="http://schemas.microsoft.com/office/drawing/2014/main" id="{B6664783-C6AA-1245-30A5-8475F7C5B80C}"/>
              </a:ext>
            </a:extLst>
          </p:cNvPr>
          <p:cNvSpPr>
            <a:spLocks noGrp="1"/>
          </p:cNvSpPr>
          <p:nvPr>
            <p:ph idx="1"/>
          </p:nvPr>
        </p:nvSpPr>
        <p:spPr>
          <a:xfrm>
            <a:off x="752475" y="1410995"/>
            <a:ext cx="9220200" cy="5246979"/>
          </a:xfrm>
        </p:spPr>
        <p:txBody>
          <a:bodyPr/>
          <a:lstStyle/>
          <a:p>
            <a:pPr marL="0" indent="0">
              <a:buNone/>
            </a:pPr>
            <a:r>
              <a:rPr lang="en-US" sz="2400" b="1" dirty="0"/>
              <a:t>School Health Care Plans, </a:t>
            </a:r>
            <a:r>
              <a:rPr lang="en-US" sz="2400" dirty="0"/>
              <a:t>008197 </a:t>
            </a:r>
          </a:p>
          <a:p>
            <a:pPr marL="0" indent="0">
              <a:buNone/>
            </a:pPr>
            <a:r>
              <a:rPr lang="en-US" sz="2000" dirty="0"/>
              <a:t>This series documents student emergency health care plans. This series may include, but is not limited to: diagnosis and guidance given to teachers, </a:t>
            </a:r>
            <a:r>
              <a:rPr lang="en-US" sz="2000" dirty="0">
                <a:solidFill>
                  <a:srgbClr val="FF0000"/>
                </a:solidFill>
              </a:rPr>
              <a:t>cardiac emergency response plans, athletic emergency action plans </a:t>
            </a:r>
            <a:r>
              <a:rPr lang="en-US" sz="2000" dirty="0"/>
              <a:t>and school crisis plans. </a:t>
            </a:r>
          </a:p>
          <a:p>
            <a:pPr marL="0" indent="0">
              <a:buNone/>
            </a:pPr>
            <a:endParaRPr lang="en-US" sz="2000" dirty="0"/>
          </a:p>
          <a:p>
            <a:pPr marL="0" indent="0">
              <a:buNone/>
            </a:pPr>
            <a:r>
              <a:rPr lang="en-US" sz="2000" dirty="0"/>
              <a:t>Current Retention: after no longer administratively useful </a:t>
            </a:r>
          </a:p>
          <a:p>
            <a:pPr marL="0" indent="0">
              <a:buNone/>
            </a:pPr>
            <a:r>
              <a:rPr lang="en-US" sz="2000" dirty="0"/>
              <a:t>Proposed Retention: </a:t>
            </a:r>
            <a:r>
              <a:rPr lang="en-US" sz="2000" dirty="0">
                <a:solidFill>
                  <a:srgbClr val="FF0000"/>
                </a:solidFill>
              </a:rPr>
              <a:t>after superseded, obsolete, or rescinded </a:t>
            </a:r>
          </a:p>
          <a:p>
            <a:pPr marL="0" indent="0">
              <a:buNone/>
            </a:pPr>
            <a:endParaRPr lang="en-US" sz="2000" dirty="0"/>
          </a:p>
          <a:p>
            <a:pPr marL="0" indent="0">
              <a:buNone/>
            </a:pPr>
            <a:r>
              <a:rPr lang="en-US" sz="2000" i="1" dirty="0"/>
              <a:t>In response to VA Code </a:t>
            </a:r>
            <a:r>
              <a:rPr lang="en-US" sz="2000" dirty="0"/>
              <a:t>§ 22.1-271.9 </a:t>
            </a:r>
            <a:endParaRPr lang="en-US" sz="2000" i="1" dirty="0"/>
          </a:p>
        </p:txBody>
      </p:sp>
    </p:spTree>
    <p:extLst>
      <p:ext uri="{BB962C8B-B14F-4D97-AF65-F5344CB8AC3E}">
        <p14:creationId xmlns:p14="http://schemas.microsoft.com/office/powerpoint/2010/main" val="26811957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5C319CAA-80EB-88DD-6F6C-D0D2992E6E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CB66DD-C631-9640-7A8C-5F6C6C940E3A}"/>
              </a:ext>
            </a:extLst>
          </p:cNvPr>
          <p:cNvSpPr>
            <a:spLocks noGrp="1"/>
          </p:cNvSpPr>
          <p:nvPr>
            <p:ph type="title"/>
          </p:nvPr>
        </p:nvSpPr>
        <p:spPr/>
        <p:txBody>
          <a:bodyPr/>
          <a:lstStyle/>
          <a:p>
            <a:r>
              <a:rPr lang="en-US" dirty="0"/>
              <a:t>Description Changes</a:t>
            </a:r>
          </a:p>
        </p:txBody>
      </p:sp>
      <p:sp>
        <p:nvSpPr>
          <p:cNvPr id="3" name="Content Placeholder 2">
            <a:extLst>
              <a:ext uri="{FF2B5EF4-FFF2-40B4-BE49-F238E27FC236}">
                <a16:creationId xmlns:a16="http://schemas.microsoft.com/office/drawing/2014/main" id="{6AD813EF-9ACC-8DAC-9F58-350913194F2F}"/>
              </a:ext>
            </a:extLst>
          </p:cNvPr>
          <p:cNvSpPr>
            <a:spLocks noGrp="1"/>
          </p:cNvSpPr>
          <p:nvPr>
            <p:ph idx="1"/>
          </p:nvPr>
        </p:nvSpPr>
        <p:spPr>
          <a:xfrm>
            <a:off x="838200" y="1433738"/>
            <a:ext cx="10831286" cy="5246979"/>
          </a:xfrm>
        </p:spPr>
        <p:txBody>
          <a:bodyPr>
            <a:normAutofit/>
          </a:bodyPr>
          <a:lstStyle/>
          <a:p>
            <a:pPr marL="0" indent="0">
              <a:buNone/>
            </a:pPr>
            <a:r>
              <a:rPr lang="en-US" sz="2400" b="1" dirty="0"/>
              <a:t>Student Cumulative File: Long-Term Documentation - Post 1935, </a:t>
            </a:r>
            <a:r>
              <a:rPr lang="en-US" sz="2400" dirty="0"/>
              <a:t>008223  </a:t>
            </a:r>
          </a:p>
          <a:p>
            <a:pPr marL="0" indent="0">
              <a:buNone/>
            </a:pPr>
            <a:r>
              <a:rPr lang="en-US" sz="2400" dirty="0">
                <a:solidFill>
                  <a:srgbClr val="FF0000"/>
                </a:solidFill>
              </a:rPr>
              <a:t>This series documents the history of a student's academic and health information who separated from the school district post-1935. </a:t>
            </a:r>
            <a:r>
              <a:rPr lang="en-US" sz="2400" dirty="0"/>
              <a:t>Academic information may include, but is not limited to: transcripts, college entrance exam scores, record of attendance, schools attended, scholastic work completed, grades, grade point average, class rank, and type of diploma earned. Health information may include, but is not limited to: verification of immunizations or immunization certificate. This series may also include name change documentation, access and disclosure of student record forms, including final opt-out for directory information, and termination (graduation/withdrawal) information.  This series also includes similar records related to students enrolled in adult education programs. </a:t>
            </a:r>
            <a:endParaRPr lang="en-US" sz="2400" i="1" dirty="0"/>
          </a:p>
        </p:txBody>
      </p:sp>
    </p:spTree>
    <p:extLst>
      <p:ext uri="{BB962C8B-B14F-4D97-AF65-F5344CB8AC3E}">
        <p14:creationId xmlns:p14="http://schemas.microsoft.com/office/powerpoint/2010/main" val="1603519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4941F87E-4F52-5CCB-48F5-90F6F61199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3386EE-D0B0-8972-5D8E-39DA51F923B8}"/>
              </a:ext>
            </a:extLst>
          </p:cNvPr>
          <p:cNvSpPr>
            <a:spLocks noGrp="1"/>
          </p:cNvSpPr>
          <p:nvPr>
            <p:ph type="title"/>
          </p:nvPr>
        </p:nvSpPr>
        <p:spPr>
          <a:xfrm>
            <a:off x="677334" y="390525"/>
            <a:ext cx="8596668" cy="771525"/>
          </a:xfrm>
        </p:spPr>
        <p:txBody>
          <a:bodyPr/>
          <a:lstStyle/>
          <a:p>
            <a:r>
              <a:rPr lang="en-US" dirty="0"/>
              <a:t>Description Changes</a:t>
            </a:r>
          </a:p>
        </p:txBody>
      </p:sp>
      <p:sp>
        <p:nvSpPr>
          <p:cNvPr id="3" name="Content Placeholder 2">
            <a:extLst>
              <a:ext uri="{FF2B5EF4-FFF2-40B4-BE49-F238E27FC236}">
                <a16:creationId xmlns:a16="http://schemas.microsoft.com/office/drawing/2014/main" id="{391632AA-49B9-E767-1407-9EB111864D86}"/>
              </a:ext>
            </a:extLst>
          </p:cNvPr>
          <p:cNvSpPr>
            <a:spLocks noGrp="1"/>
          </p:cNvSpPr>
          <p:nvPr>
            <p:ph idx="1"/>
          </p:nvPr>
        </p:nvSpPr>
        <p:spPr>
          <a:xfrm>
            <a:off x="677334" y="1030054"/>
            <a:ext cx="10831286" cy="5722842"/>
          </a:xfrm>
        </p:spPr>
        <p:txBody>
          <a:bodyPr>
            <a:normAutofit/>
          </a:bodyPr>
          <a:lstStyle/>
          <a:p>
            <a:pPr marL="0" indent="0">
              <a:buNone/>
            </a:pPr>
            <a:r>
              <a:rPr lang="en-US" sz="2400" b="1" dirty="0"/>
              <a:t>Student Cumulative File: Short-Term Documentation - Separated Post-June 30, 2024, </a:t>
            </a:r>
            <a:r>
              <a:rPr lang="en-US" sz="2400" dirty="0"/>
              <a:t> 200819</a:t>
            </a:r>
            <a:r>
              <a:rPr lang="en-US" sz="2400" b="1" dirty="0"/>
              <a:t> </a:t>
            </a:r>
          </a:p>
          <a:p>
            <a:pPr marL="0" indent="0">
              <a:buNone/>
            </a:pPr>
            <a:r>
              <a:rPr lang="en-US" sz="2000" dirty="0"/>
              <a:t>This series documents the history of a student's academic and health information who separated from the school district post-June 30, 2024. Academic history may include, but is not limited to: individual student test reports/profiles from normative tests such as achievement batteries and inventories, results from the Virginia Assessment Program, scores from state required standardized tests, and individual program of studies plan. Health history may include, but is not limited to, </a:t>
            </a:r>
            <a:r>
              <a:rPr lang="en-US" sz="2000" dirty="0">
                <a:solidFill>
                  <a:srgbClr val="FF0000"/>
                </a:solidFill>
              </a:rPr>
              <a:t>student's cumulative health record</a:t>
            </a:r>
            <a:r>
              <a:rPr lang="en-US" sz="2000" dirty="0"/>
              <a:t>. This series may also include activity records, eighteen-year-old declaration, school and community activities work experience, employment counseling and placement documentation, counseling interviews, notice of student status, </a:t>
            </a:r>
            <a:r>
              <a:rPr lang="en-US" sz="2000" dirty="0">
                <a:solidFill>
                  <a:srgbClr val="FF0000"/>
                </a:solidFill>
              </a:rPr>
              <a:t>gifted program records</a:t>
            </a:r>
            <a:r>
              <a:rPr lang="en-US" sz="2000" dirty="0"/>
              <a:t>, </a:t>
            </a:r>
            <a:r>
              <a:rPr lang="en-US" sz="2000" dirty="0">
                <a:solidFill>
                  <a:srgbClr val="FF0000"/>
                </a:solidFill>
              </a:rPr>
              <a:t>English as a second language/ English language leader records </a:t>
            </a:r>
            <a:r>
              <a:rPr lang="en-US" sz="2000" dirty="0"/>
              <a:t>registration/enrollment forms/records, driver education program certificate of completion (DEC-1), permission forms for release of student information not related to final opt-out for directory information, and all documentation related to the assessment, placement, </a:t>
            </a:r>
            <a:r>
              <a:rPr lang="en-US" sz="2000" dirty="0">
                <a:solidFill>
                  <a:srgbClr val="FF0000"/>
                </a:solidFill>
              </a:rPr>
              <a:t>hearing records</a:t>
            </a:r>
            <a:r>
              <a:rPr lang="en-US" sz="2000" dirty="0"/>
              <a:t>, and instruction of special needs students. This series also includes similar records related to students enrolled in adult education programs. </a:t>
            </a:r>
            <a:endParaRPr lang="en-US" i="1" dirty="0"/>
          </a:p>
        </p:txBody>
      </p:sp>
    </p:spTree>
    <p:extLst>
      <p:ext uri="{BB962C8B-B14F-4D97-AF65-F5344CB8AC3E}">
        <p14:creationId xmlns:p14="http://schemas.microsoft.com/office/powerpoint/2010/main" val="28480507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6208478-AA3A-A5C1-702F-AC93B70D18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D561A8-8189-8172-F5BA-AFDC08476300}"/>
              </a:ext>
            </a:extLst>
          </p:cNvPr>
          <p:cNvSpPr>
            <a:spLocks noGrp="1"/>
          </p:cNvSpPr>
          <p:nvPr>
            <p:ph type="title"/>
          </p:nvPr>
        </p:nvSpPr>
        <p:spPr>
          <a:xfrm>
            <a:off x="785648" y="294289"/>
            <a:ext cx="8596668" cy="683173"/>
          </a:xfrm>
        </p:spPr>
        <p:txBody>
          <a:bodyPr/>
          <a:lstStyle/>
          <a:p>
            <a:r>
              <a:rPr lang="en-US" dirty="0"/>
              <a:t>Description Changes</a:t>
            </a:r>
          </a:p>
        </p:txBody>
      </p:sp>
      <p:sp>
        <p:nvSpPr>
          <p:cNvPr id="3" name="Content Placeholder 2">
            <a:extLst>
              <a:ext uri="{FF2B5EF4-FFF2-40B4-BE49-F238E27FC236}">
                <a16:creationId xmlns:a16="http://schemas.microsoft.com/office/drawing/2014/main" id="{7A2ECE81-7645-3139-8738-B8350DF90968}"/>
              </a:ext>
            </a:extLst>
          </p:cNvPr>
          <p:cNvSpPr>
            <a:spLocks noGrp="1"/>
          </p:cNvSpPr>
          <p:nvPr>
            <p:ph idx="1"/>
          </p:nvPr>
        </p:nvSpPr>
        <p:spPr>
          <a:xfrm>
            <a:off x="785648" y="977462"/>
            <a:ext cx="10831286" cy="5722842"/>
          </a:xfrm>
        </p:spPr>
        <p:txBody>
          <a:bodyPr>
            <a:normAutofit lnSpcReduction="10000"/>
          </a:bodyPr>
          <a:lstStyle/>
          <a:p>
            <a:pPr marL="0" indent="0">
              <a:buNone/>
            </a:pPr>
            <a:r>
              <a:rPr lang="en-US" sz="2400" b="1" dirty="0"/>
              <a:t>Student Cumulative File: Short-Term Documentation - Separated Pre-July 1, 2024, </a:t>
            </a:r>
            <a:r>
              <a:rPr lang="en-US" sz="2400" dirty="0"/>
              <a:t>008224</a:t>
            </a:r>
            <a:endParaRPr lang="en-US" sz="2400" b="1" dirty="0"/>
          </a:p>
          <a:p>
            <a:pPr marL="0" indent="0">
              <a:buNone/>
            </a:pPr>
            <a:r>
              <a:rPr lang="en-US" sz="2200" dirty="0"/>
              <a:t>This series documents the history of a student's academic and health information who separated from the school district post-June 30, 2024. Academic history may include, but is not limited to: individual student test reports/profiles from normative tests such as achievement batteries and inventories, results from the Virginia Assessment Program, scores from state required standardized tests, and individual program of studies plan. Health history may include, but is not limited to, </a:t>
            </a:r>
            <a:r>
              <a:rPr lang="en-US" sz="2200" dirty="0">
                <a:solidFill>
                  <a:srgbClr val="FF0000"/>
                </a:solidFill>
              </a:rPr>
              <a:t>student's cumulative health record</a:t>
            </a:r>
            <a:r>
              <a:rPr lang="en-US" sz="2200" dirty="0"/>
              <a:t>. This series may also include activity records, eighteen-year-old declaration, school and community activities work experience, employment counseling and placement documentation, counseling interviews, notice of student status, </a:t>
            </a:r>
            <a:r>
              <a:rPr lang="en-US" sz="2200" dirty="0">
                <a:solidFill>
                  <a:srgbClr val="FF0000"/>
                </a:solidFill>
              </a:rPr>
              <a:t>gifted program records</a:t>
            </a:r>
            <a:r>
              <a:rPr lang="en-US" sz="2200" dirty="0"/>
              <a:t>, </a:t>
            </a:r>
            <a:r>
              <a:rPr lang="en-US" sz="2200" dirty="0">
                <a:solidFill>
                  <a:srgbClr val="FF0000"/>
                </a:solidFill>
              </a:rPr>
              <a:t>English as a second language/ English language leader records </a:t>
            </a:r>
            <a:r>
              <a:rPr lang="en-US" sz="2200" dirty="0"/>
              <a:t>registration/enrollment forms/records, driver education program certificate of completion (DEC-1), permission forms for release of student information not related to final opt-out for directory information, and all documentation related to the assessment, placement, </a:t>
            </a:r>
            <a:r>
              <a:rPr lang="en-US" sz="2200" dirty="0">
                <a:solidFill>
                  <a:srgbClr val="FF0000"/>
                </a:solidFill>
              </a:rPr>
              <a:t>hearing records</a:t>
            </a:r>
            <a:r>
              <a:rPr lang="en-US" sz="2200" dirty="0"/>
              <a:t>, and instruction of special needs students. This series also includes similar records related to students enrolled in adult education programs. </a:t>
            </a:r>
            <a:endParaRPr lang="en-US" sz="2200" i="1" dirty="0"/>
          </a:p>
        </p:txBody>
      </p:sp>
    </p:spTree>
    <p:extLst>
      <p:ext uri="{BB962C8B-B14F-4D97-AF65-F5344CB8AC3E}">
        <p14:creationId xmlns:p14="http://schemas.microsoft.com/office/powerpoint/2010/main" val="18219483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5D27E-0240-5300-25D8-E31CFAC578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5B999B-3930-00AE-4F20-7BB3FC1F1A45}"/>
              </a:ext>
            </a:extLst>
          </p:cNvPr>
          <p:cNvSpPr>
            <a:spLocks noGrp="1"/>
          </p:cNvSpPr>
          <p:nvPr>
            <p:ph type="title"/>
          </p:nvPr>
        </p:nvSpPr>
        <p:spPr/>
        <p:txBody>
          <a:bodyPr/>
          <a:lstStyle/>
          <a:p>
            <a:r>
              <a:rPr lang="en-US" dirty="0"/>
              <a:t>Description Changes</a:t>
            </a:r>
          </a:p>
        </p:txBody>
      </p:sp>
      <p:sp>
        <p:nvSpPr>
          <p:cNvPr id="3" name="Content Placeholder 2">
            <a:extLst>
              <a:ext uri="{FF2B5EF4-FFF2-40B4-BE49-F238E27FC236}">
                <a16:creationId xmlns:a16="http://schemas.microsoft.com/office/drawing/2014/main" id="{FCA5FED2-F5F3-794A-3F31-F2A0DD0B29BD}"/>
              </a:ext>
            </a:extLst>
          </p:cNvPr>
          <p:cNvSpPr>
            <a:spLocks noGrp="1"/>
          </p:cNvSpPr>
          <p:nvPr>
            <p:ph idx="1"/>
          </p:nvPr>
        </p:nvSpPr>
        <p:spPr>
          <a:xfrm>
            <a:off x="838200" y="1769640"/>
            <a:ext cx="8772525" cy="3110270"/>
          </a:xfrm>
        </p:spPr>
        <p:txBody>
          <a:bodyPr>
            <a:normAutofit/>
          </a:bodyPr>
          <a:lstStyle/>
          <a:p>
            <a:pPr marL="0" indent="0">
              <a:buNone/>
            </a:pPr>
            <a:r>
              <a:rPr lang="en-US" sz="2400" b="1" dirty="0"/>
              <a:t>Threat </a:t>
            </a:r>
            <a:r>
              <a:rPr lang="en-US" sz="2400" b="1" dirty="0">
                <a:solidFill>
                  <a:srgbClr val="FF0000"/>
                </a:solidFill>
              </a:rPr>
              <a:t>and Suicide Risk </a:t>
            </a:r>
            <a:r>
              <a:rPr lang="en-US" sz="2400" b="1" dirty="0"/>
              <a:t>Assessments, </a:t>
            </a:r>
            <a:r>
              <a:rPr lang="en-US" sz="2400" dirty="0"/>
              <a:t>200315</a:t>
            </a:r>
            <a:endParaRPr lang="en-US" sz="2400" b="1" dirty="0"/>
          </a:p>
          <a:p>
            <a:pPr marL="0" indent="0">
              <a:buNone/>
            </a:pPr>
            <a:r>
              <a:rPr lang="en-US" sz="2000" dirty="0"/>
              <a:t>This series documents individual threat </a:t>
            </a:r>
            <a:r>
              <a:rPr lang="en-US" sz="2000" dirty="0">
                <a:solidFill>
                  <a:srgbClr val="FF0000"/>
                </a:solidFill>
              </a:rPr>
              <a:t>and suicide risk </a:t>
            </a:r>
            <a:r>
              <a:rPr lang="en-US" sz="2000" dirty="0"/>
              <a:t>assessments. Threats can include threats to self or to others.  This series may include, but is not limited to: assessment results, anecdotal notes, and supporting documentation. </a:t>
            </a:r>
            <a:endParaRPr lang="en-US" sz="2000" i="1" dirty="0"/>
          </a:p>
        </p:txBody>
      </p:sp>
    </p:spTree>
    <p:extLst>
      <p:ext uri="{BB962C8B-B14F-4D97-AF65-F5344CB8AC3E}">
        <p14:creationId xmlns:p14="http://schemas.microsoft.com/office/powerpoint/2010/main" val="4190883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E2EC6-1D44-0A63-C49C-956F4987756B}"/>
              </a:ext>
            </a:extLst>
          </p:cNvPr>
          <p:cNvSpPr>
            <a:spLocks noGrp="1"/>
          </p:cNvSpPr>
          <p:nvPr>
            <p:ph type="title"/>
          </p:nvPr>
        </p:nvSpPr>
        <p:spPr>
          <a:xfrm>
            <a:off x="838200" y="222934"/>
            <a:ext cx="10515600" cy="1325563"/>
          </a:xfrm>
        </p:spPr>
        <p:txBody>
          <a:bodyPr/>
          <a:lstStyle/>
          <a:p>
            <a:pPr algn="ctr"/>
            <a:r>
              <a:rPr lang="en-US" u="sng" dirty="0">
                <a:solidFill>
                  <a:schemeClr val="accent1">
                    <a:lumMod val="75000"/>
                  </a:schemeClr>
                </a:solidFill>
                <a:effectLst>
                  <a:outerShdw blurRad="38100" dist="38100" dir="2700000" algn="tl">
                    <a:srgbClr val="000000">
                      <a:alpha val="43137"/>
                    </a:srgbClr>
                  </a:outerShdw>
                </a:effectLst>
              </a:rPr>
              <a:t>Defunct, Superseded Series </a:t>
            </a:r>
            <a:r>
              <a:rPr lang="en-US" sz="3200" u="sng" dirty="0">
                <a:solidFill>
                  <a:schemeClr val="accent1">
                    <a:lumMod val="75000"/>
                  </a:schemeClr>
                </a:solidFill>
                <a:effectLst>
                  <a:outerShdw blurRad="38100" dist="38100" dir="2700000" algn="tl">
                    <a:srgbClr val="000000">
                      <a:alpha val="43137"/>
                    </a:srgbClr>
                  </a:outerShdw>
                </a:effectLst>
              </a:rPr>
              <a:t>(Remove)</a:t>
            </a:r>
            <a:endParaRPr lang="en-US" u="sng" dirty="0">
              <a:solidFill>
                <a:schemeClr val="accent1">
                  <a:lumMod val="75000"/>
                </a:schemeClr>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40E0C9AD-B2FE-6919-3620-7B2819AC528D}"/>
              </a:ext>
            </a:extLst>
          </p:cNvPr>
          <p:cNvSpPr>
            <a:spLocks noGrp="1"/>
          </p:cNvSpPr>
          <p:nvPr>
            <p:ph idx="1"/>
          </p:nvPr>
        </p:nvSpPr>
        <p:spPr>
          <a:xfrm>
            <a:off x="261937" y="1129616"/>
            <a:ext cx="10829925" cy="5505450"/>
          </a:xfrm>
        </p:spPr>
        <p:txBody>
          <a:bodyPr>
            <a:normAutofit lnSpcReduction="10000"/>
          </a:bodyPr>
          <a:lstStyle/>
          <a:p>
            <a:pPr marL="0" indent="0">
              <a:buNone/>
            </a:pPr>
            <a:r>
              <a:rPr lang="en-US" sz="2400" b="1" dirty="0"/>
              <a:t>Special Education Records: Separated Post-June 30, 2024, </a:t>
            </a:r>
            <a:r>
              <a:rPr lang="en-US" sz="2400" dirty="0"/>
              <a:t>200818</a:t>
            </a:r>
          </a:p>
          <a:p>
            <a:pPr marL="457200"/>
            <a:r>
              <a:rPr lang="en-US" sz="2000" dirty="0"/>
              <a:t>Survey Results, 95% Yes, 5% No</a:t>
            </a:r>
          </a:p>
          <a:p>
            <a:pPr marL="457200"/>
            <a:r>
              <a:rPr lang="en-US" sz="2000" dirty="0"/>
              <a:t>Will be accounted for in the Short-Term Cum series, 200819</a:t>
            </a:r>
          </a:p>
          <a:p>
            <a:pPr marL="0" indent="0">
              <a:buNone/>
            </a:pPr>
            <a:r>
              <a:rPr lang="en-US" sz="2400" b="1" dirty="0"/>
              <a:t>Special Education Records: Separated Pre-July 1, 2024, </a:t>
            </a:r>
            <a:r>
              <a:rPr lang="en-US" sz="2400" dirty="0"/>
              <a:t>200683</a:t>
            </a:r>
          </a:p>
          <a:p>
            <a:pPr marL="457200"/>
            <a:r>
              <a:rPr lang="en-US" sz="2000" dirty="0"/>
              <a:t>Will be accounted for in the Short-Term Cum Series, 008224</a:t>
            </a:r>
          </a:p>
          <a:p>
            <a:pPr indent="0">
              <a:buNone/>
            </a:pPr>
            <a:endParaRPr lang="en-US" sz="2400" dirty="0"/>
          </a:p>
          <a:p>
            <a:pPr marL="0" indent="0">
              <a:buNone/>
            </a:pPr>
            <a:r>
              <a:rPr lang="en-US" sz="2400" b="1" dirty="0"/>
              <a:t>Special Education Complaints, Mediation, and Due Process Hearing Records: Separated Post-June 30, 2024, </a:t>
            </a:r>
            <a:r>
              <a:rPr lang="en-US" sz="2400" dirty="0"/>
              <a:t>200817</a:t>
            </a:r>
          </a:p>
          <a:p>
            <a:pPr marL="457200"/>
            <a:r>
              <a:rPr lang="en-US" sz="2000" dirty="0"/>
              <a:t>Survey Results, 95% Yes, 5% No</a:t>
            </a:r>
          </a:p>
          <a:p>
            <a:pPr marL="457200"/>
            <a:r>
              <a:rPr lang="en-US" sz="2000" dirty="0"/>
              <a:t>Will be accounted for in the Short-Term Cum series, 200819</a:t>
            </a:r>
          </a:p>
          <a:p>
            <a:pPr marL="0" indent="0">
              <a:buNone/>
            </a:pPr>
            <a:r>
              <a:rPr lang="en-US" sz="2400" b="1" dirty="0"/>
              <a:t>Special Education Complaints, Mediation, and Due Process Hearing Records: Separated Pre-July 1, 2024 </a:t>
            </a:r>
          </a:p>
          <a:p>
            <a:pPr marL="457200"/>
            <a:r>
              <a:rPr lang="en-US" sz="2000" dirty="0"/>
              <a:t>Will be accounted for in the Short-Term Cum Series, 008224</a:t>
            </a:r>
            <a:endParaRPr lang="en-US" sz="2000" b="1" dirty="0"/>
          </a:p>
          <a:p>
            <a:pPr marL="0" indent="0">
              <a:buNone/>
            </a:pPr>
            <a:endParaRPr lang="en-US" dirty="0"/>
          </a:p>
          <a:p>
            <a:pPr marL="0" indent="0">
              <a:buNone/>
            </a:pPr>
            <a:endParaRPr lang="en-US" dirty="0"/>
          </a:p>
          <a:p>
            <a:pPr marL="0" indent="0">
              <a:buNone/>
            </a:pPr>
            <a:endParaRPr lang="en-US" dirty="0"/>
          </a:p>
        </p:txBody>
      </p:sp>
      <p:cxnSp>
        <p:nvCxnSpPr>
          <p:cNvPr id="5" name="Straight Connector 4">
            <a:extLst>
              <a:ext uri="{FF2B5EF4-FFF2-40B4-BE49-F238E27FC236}">
                <a16:creationId xmlns:a16="http://schemas.microsoft.com/office/drawing/2014/main" id="{C3DD6DCA-38F3-B3DF-D78F-ECCD389E4BA5}"/>
              </a:ext>
            </a:extLst>
          </p:cNvPr>
          <p:cNvCxnSpPr/>
          <p:nvPr/>
        </p:nvCxnSpPr>
        <p:spPr>
          <a:xfrm>
            <a:off x="470666" y="3520965"/>
            <a:ext cx="10496550" cy="0"/>
          </a:xfrm>
          <a:prstGeom prst="line">
            <a:avLst/>
          </a:prstGeom>
          <a:ln w="38100"/>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11976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992BBF26-C3AA-F299-A330-896A30AFC2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F05A10-4F05-2B25-38F5-F35D46D31FC4}"/>
              </a:ext>
            </a:extLst>
          </p:cNvPr>
          <p:cNvSpPr>
            <a:spLocks noGrp="1"/>
          </p:cNvSpPr>
          <p:nvPr>
            <p:ph type="title"/>
          </p:nvPr>
        </p:nvSpPr>
        <p:spPr>
          <a:xfrm>
            <a:off x="2174492" y="361785"/>
            <a:ext cx="7843016" cy="941497"/>
          </a:xfrm>
        </p:spPr>
        <p:txBody>
          <a:bodyPr/>
          <a:lstStyle/>
          <a:p>
            <a:r>
              <a:rPr lang="en-US" u="sng" dirty="0">
                <a:solidFill>
                  <a:schemeClr val="accent1">
                    <a:lumMod val="75000"/>
                  </a:schemeClr>
                </a:solidFill>
                <a:effectLst>
                  <a:outerShdw blurRad="38100" dist="38100" dir="2700000" algn="tl">
                    <a:srgbClr val="000000">
                      <a:alpha val="43137"/>
                    </a:srgbClr>
                  </a:outerShdw>
                </a:effectLst>
              </a:rPr>
              <a:t>Defunct, Superseded Series </a:t>
            </a:r>
            <a:r>
              <a:rPr lang="en-US" sz="3200" u="sng" dirty="0">
                <a:solidFill>
                  <a:schemeClr val="accent1">
                    <a:lumMod val="75000"/>
                  </a:schemeClr>
                </a:solidFill>
                <a:effectLst>
                  <a:outerShdw blurRad="38100" dist="38100" dir="2700000" algn="tl">
                    <a:srgbClr val="000000">
                      <a:alpha val="43137"/>
                    </a:srgbClr>
                  </a:outerShdw>
                </a:effectLst>
              </a:rPr>
              <a:t>(Remove)</a:t>
            </a:r>
            <a:endParaRPr lang="en-US" u="sng" dirty="0">
              <a:solidFill>
                <a:schemeClr val="accent1">
                  <a:lumMod val="75000"/>
                </a:schemeClr>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A67C22F6-399F-F5C2-0763-BE7EA88A4A62}"/>
              </a:ext>
            </a:extLst>
          </p:cNvPr>
          <p:cNvSpPr>
            <a:spLocks noGrp="1"/>
          </p:cNvSpPr>
          <p:nvPr>
            <p:ph idx="1"/>
          </p:nvPr>
        </p:nvSpPr>
        <p:spPr>
          <a:xfrm>
            <a:off x="323850" y="1743376"/>
            <a:ext cx="11544300" cy="3722004"/>
          </a:xfrm>
        </p:spPr>
        <p:txBody>
          <a:bodyPr>
            <a:normAutofit/>
          </a:bodyPr>
          <a:lstStyle/>
          <a:p>
            <a:pPr marL="0" indent="0">
              <a:buNone/>
            </a:pPr>
            <a:r>
              <a:rPr lang="en-US" sz="2400" b="1" dirty="0"/>
              <a:t>English as a Second Language (ESL)/English Language Learner (ELL) Records </a:t>
            </a:r>
          </a:p>
          <a:p>
            <a:pPr marL="457200"/>
            <a:r>
              <a:rPr lang="en-US" sz="2000" dirty="0"/>
              <a:t>Survey Results, 89% Yes, 11% No</a:t>
            </a:r>
          </a:p>
          <a:p>
            <a:pPr marL="457200"/>
            <a:r>
              <a:rPr lang="en-US" sz="2000" dirty="0"/>
              <a:t>Will be accounted for in the Short-Term Cum series, 008824 &amp; 200819</a:t>
            </a:r>
          </a:p>
          <a:p>
            <a:pPr marL="457200"/>
            <a:r>
              <a:rPr lang="en-US" sz="2000" dirty="0"/>
              <a:t>Or should it be retained separately and increase the retention?</a:t>
            </a:r>
          </a:p>
          <a:p>
            <a:pPr marL="0" indent="0">
              <a:buNone/>
            </a:pPr>
            <a:r>
              <a:rPr lang="en-US" sz="2400" b="1" dirty="0"/>
              <a:t>Cumulative Health Record </a:t>
            </a:r>
          </a:p>
          <a:p>
            <a:pPr marL="457200"/>
            <a:r>
              <a:rPr lang="en-US" sz="2000" dirty="0"/>
              <a:t>Survey Results, 89% Yes, 11% No</a:t>
            </a:r>
          </a:p>
          <a:p>
            <a:pPr marL="457200"/>
            <a:r>
              <a:rPr lang="en-US" sz="2000" dirty="0"/>
              <a:t>Will be accounted for in the Short-Term Cum Series, 008224 &amp; 200819</a:t>
            </a:r>
          </a:p>
          <a:p>
            <a:pPr indent="0">
              <a:buNone/>
            </a:pPr>
            <a:endParaRPr lang="en-US" sz="2400" dirty="0"/>
          </a:p>
          <a:p>
            <a:pPr indent="0">
              <a:buNone/>
            </a:pPr>
            <a:endParaRPr lang="en-US" sz="2400"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576954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AA39CC-54D6-5523-B308-9EFA592A6DBE}"/>
              </a:ext>
            </a:extLst>
          </p:cNvPr>
          <p:cNvSpPr>
            <a:spLocks noGrp="1"/>
          </p:cNvSpPr>
          <p:nvPr>
            <p:ph idx="1"/>
          </p:nvPr>
        </p:nvSpPr>
        <p:spPr>
          <a:xfrm>
            <a:off x="838200" y="1513271"/>
            <a:ext cx="10515600" cy="8430720"/>
          </a:xfrm>
        </p:spPr>
        <p:txBody>
          <a:bodyPr>
            <a:normAutofit/>
          </a:bodyPr>
          <a:lstStyle/>
          <a:p>
            <a:pPr marL="0" indent="0">
              <a:buNone/>
            </a:pPr>
            <a:r>
              <a:rPr lang="en-US" sz="2400" b="1" dirty="0"/>
              <a:t>Student Discipline Records, </a:t>
            </a:r>
            <a:r>
              <a:rPr lang="en-US" sz="2400" dirty="0"/>
              <a:t>008226</a:t>
            </a:r>
          </a:p>
          <a:p>
            <a:pPr marL="457200"/>
            <a:r>
              <a:rPr lang="en-US" sz="2000" dirty="0"/>
              <a:t>Survey Results, 84% Yes, 16% No</a:t>
            </a:r>
          </a:p>
          <a:p>
            <a:pPr marL="0" indent="0">
              <a:buNone/>
            </a:pPr>
            <a:r>
              <a:rPr lang="en-US" sz="2400" b="1" dirty="0"/>
              <a:t>Student Legal: Court Notices of Adjudication or Conviction-Disciplinary Action Taken</a:t>
            </a:r>
            <a:r>
              <a:rPr lang="en-US" sz="2400" dirty="0"/>
              <a:t>, 008230 	</a:t>
            </a:r>
          </a:p>
          <a:p>
            <a:pPr marL="400050"/>
            <a:r>
              <a:rPr lang="en-US" sz="2000" dirty="0"/>
              <a:t>Survey Results, 84% Yes, 16% No</a:t>
            </a:r>
          </a:p>
          <a:p>
            <a:pPr marL="0" indent="0">
              <a:buNone/>
            </a:pPr>
            <a:r>
              <a:rPr lang="en-US" sz="2400" b="1" dirty="0"/>
              <a:t>Student Legal: Due Process File</a:t>
            </a:r>
            <a:r>
              <a:rPr lang="en-US" sz="2400" dirty="0"/>
              <a:t>, 008232 </a:t>
            </a:r>
          </a:p>
          <a:p>
            <a:pPr marL="400050"/>
            <a:r>
              <a:rPr lang="en-US" sz="2000" dirty="0"/>
              <a:t>Survey Results, 84% Yes, 16% No</a:t>
            </a:r>
          </a:p>
          <a:p>
            <a:pPr marL="0" indent="0">
              <a:buNone/>
            </a:pPr>
            <a:r>
              <a:rPr lang="en-US" sz="2400" b="1" dirty="0"/>
              <a:t>Threat Assessments, </a:t>
            </a:r>
            <a:r>
              <a:rPr lang="en-US" sz="2400" dirty="0"/>
              <a:t>200315</a:t>
            </a:r>
            <a:r>
              <a:rPr lang="en-US" sz="2400" b="1" dirty="0"/>
              <a:t> 	</a:t>
            </a:r>
          </a:p>
          <a:p>
            <a:pPr marL="400050"/>
            <a:r>
              <a:rPr lang="en-US" sz="2000" dirty="0"/>
              <a:t>Survey Results, 84% Yes, 16% No</a:t>
            </a:r>
          </a:p>
          <a:p>
            <a:pPr marL="0" indent="0">
              <a:buNone/>
            </a:pPr>
            <a:endParaRPr lang="en-US" b="1" dirty="0"/>
          </a:p>
          <a:p>
            <a:pPr marL="400050"/>
            <a:endParaRPr lang="en-US" dirty="0"/>
          </a:p>
          <a:p>
            <a:pPr marL="0" indent="0">
              <a:buNone/>
            </a:pPr>
            <a:r>
              <a:rPr lang="en-US" dirty="0"/>
              <a:t>	</a:t>
            </a:r>
          </a:p>
          <a:p>
            <a:pPr marL="0" indent="0">
              <a:buNone/>
            </a:pPr>
            <a:endParaRPr lang="en-US" dirty="0"/>
          </a:p>
          <a:p>
            <a:pPr marL="0" indent="0">
              <a:buNone/>
            </a:pPr>
            <a:endParaRPr lang="en-US" dirty="0"/>
          </a:p>
        </p:txBody>
      </p:sp>
      <p:sp>
        <p:nvSpPr>
          <p:cNvPr id="4" name="Title 1">
            <a:extLst>
              <a:ext uri="{FF2B5EF4-FFF2-40B4-BE49-F238E27FC236}">
                <a16:creationId xmlns:a16="http://schemas.microsoft.com/office/drawing/2014/main" id="{9E431F2D-931B-A6F0-8080-AC81D35D4D62}"/>
              </a:ext>
            </a:extLst>
          </p:cNvPr>
          <p:cNvSpPr txBox="1">
            <a:spLocks/>
          </p:cNvSpPr>
          <p:nvPr/>
        </p:nvSpPr>
        <p:spPr>
          <a:xfrm>
            <a:off x="743607" y="187708"/>
            <a:ext cx="11784725"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u="sng" dirty="0">
                <a:solidFill>
                  <a:schemeClr val="accent1">
                    <a:lumMod val="75000"/>
                  </a:schemeClr>
                </a:solidFill>
                <a:effectLst>
                  <a:outerShdw blurRad="38100" dist="38100" dir="2700000" algn="tl">
                    <a:srgbClr val="000000">
                      <a:alpha val="43137"/>
                    </a:srgbClr>
                  </a:outerShdw>
                </a:effectLst>
              </a:rPr>
              <a:t>Increase Retention to 7 Years after Separation</a:t>
            </a:r>
          </a:p>
        </p:txBody>
      </p:sp>
    </p:spTree>
    <p:extLst>
      <p:ext uri="{BB962C8B-B14F-4D97-AF65-F5344CB8AC3E}">
        <p14:creationId xmlns:p14="http://schemas.microsoft.com/office/powerpoint/2010/main" val="35500876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1B39D-D58A-72F7-32E2-80CBDE07B388}"/>
              </a:ext>
            </a:extLst>
          </p:cNvPr>
          <p:cNvSpPr>
            <a:spLocks noGrp="1"/>
          </p:cNvSpPr>
          <p:nvPr>
            <p:ph type="title"/>
          </p:nvPr>
        </p:nvSpPr>
        <p:spPr>
          <a:xfrm>
            <a:off x="378372" y="74120"/>
            <a:ext cx="11140966" cy="1325563"/>
          </a:xfrm>
        </p:spPr>
        <p:txBody>
          <a:bodyPr>
            <a:normAutofit fontScale="90000"/>
          </a:bodyPr>
          <a:lstStyle/>
          <a:p>
            <a:pPr algn="ctr"/>
            <a:br>
              <a:rPr lang="en-US" dirty="0"/>
            </a:br>
            <a:r>
              <a:rPr lang="en-US" sz="4900" u="sng" dirty="0">
                <a:solidFill>
                  <a:schemeClr val="accent1">
                    <a:lumMod val="75000"/>
                  </a:schemeClr>
                </a:solidFill>
                <a:effectLst>
                  <a:outerShdw blurRad="38100" dist="38100" dir="2700000" algn="tl">
                    <a:srgbClr val="000000">
                      <a:alpha val="43137"/>
                    </a:srgbClr>
                  </a:outerShdw>
                </a:effectLst>
              </a:rPr>
              <a:t>Should the series "Academic Progress Records, 008125" be removed as it is covered in the following series: </a:t>
            </a:r>
            <a:r>
              <a:rPr lang="en-US" dirty="0"/>
              <a:t>	</a:t>
            </a:r>
            <a:br>
              <a:rPr lang="en-US" dirty="0"/>
            </a:br>
            <a:endParaRPr lang="en-US" dirty="0"/>
          </a:p>
        </p:txBody>
      </p:sp>
      <p:sp>
        <p:nvSpPr>
          <p:cNvPr id="3" name="Content Placeholder 2">
            <a:extLst>
              <a:ext uri="{FF2B5EF4-FFF2-40B4-BE49-F238E27FC236}">
                <a16:creationId xmlns:a16="http://schemas.microsoft.com/office/drawing/2014/main" id="{4F896113-62AE-D71A-ACBD-31FBB75143FC}"/>
              </a:ext>
            </a:extLst>
          </p:cNvPr>
          <p:cNvSpPr>
            <a:spLocks noGrp="1"/>
          </p:cNvSpPr>
          <p:nvPr>
            <p:ph idx="1"/>
          </p:nvPr>
        </p:nvSpPr>
        <p:spPr>
          <a:xfrm>
            <a:off x="419100" y="2971909"/>
            <a:ext cx="11353800" cy="3505091"/>
          </a:xfrm>
        </p:spPr>
        <p:txBody>
          <a:bodyPr>
            <a:normAutofit/>
          </a:bodyPr>
          <a:lstStyle/>
          <a:p>
            <a:pPr marL="0" indent="0">
              <a:buNone/>
            </a:pPr>
            <a:r>
              <a:rPr lang="en-US" sz="2400" b="1" dirty="0"/>
              <a:t>Grade Records: Teacher's Grade Books and Reports, Graduation-Associated, </a:t>
            </a:r>
            <a:r>
              <a:rPr lang="en-US" sz="2400" dirty="0"/>
              <a:t>008151</a:t>
            </a:r>
            <a:r>
              <a:rPr lang="en-US" sz="2400" b="1" dirty="0"/>
              <a:t> </a:t>
            </a:r>
          </a:p>
          <a:p>
            <a:pPr marL="0" indent="0">
              <a:buNone/>
            </a:pPr>
            <a:r>
              <a:rPr lang="en-US" sz="2400" b="1" dirty="0"/>
              <a:t>Grade Records: Teacher's Grade Books and Reports -</a:t>
            </a:r>
            <a:r>
              <a:rPr lang="en-US" sz="2400" b="1" dirty="0" err="1"/>
              <a:t>Nongraduation</a:t>
            </a:r>
            <a:r>
              <a:rPr lang="en-US" sz="2400" b="1" dirty="0"/>
              <a:t>-Associated, </a:t>
            </a:r>
            <a:r>
              <a:rPr lang="en-US" sz="2400" dirty="0"/>
              <a:t>200317</a:t>
            </a:r>
            <a:r>
              <a:rPr lang="en-US" sz="2400" b="1" dirty="0"/>
              <a:t> </a:t>
            </a:r>
            <a:endParaRPr lang="en-US" sz="2400" dirty="0"/>
          </a:p>
          <a:p>
            <a:pPr marL="0" indent="0">
              <a:buNone/>
            </a:pPr>
            <a:endParaRPr lang="en-US" sz="2400" dirty="0"/>
          </a:p>
          <a:p>
            <a:pPr marL="0" indent="0">
              <a:buNone/>
            </a:pPr>
            <a:r>
              <a:rPr lang="en-US" sz="2400" dirty="0"/>
              <a:t>Survey Results, 79% Yes, 21% No</a:t>
            </a:r>
          </a:p>
          <a:p>
            <a:pPr marL="0" indent="0">
              <a:buNone/>
            </a:pPr>
            <a:endParaRPr lang="en-US" dirty="0"/>
          </a:p>
        </p:txBody>
      </p:sp>
    </p:spTree>
    <p:extLst>
      <p:ext uri="{BB962C8B-B14F-4D97-AF65-F5344CB8AC3E}">
        <p14:creationId xmlns:p14="http://schemas.microsoft.com/office/powerpoint/2010/main" val="3598464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8747D-2198-F4EB-409D-0B0257FCB530}"/>
              </a:ext>
            </a:extLst>
          </p:cNvPr>
          <p:cNvSpPr>
            <a:spLocks noGrp="1"/>
          </p:cNvSpPr>
          <p:nvPr>
            <p:ph type="title"/>
          </p:nvPr>
        </p:nvSpPr>
        <p:spPr/>
        <p:txBody>
          <a:bodyPr/>
          <a:lstStyle/>
          <a:p>
            <a:r>
              <a:rPr lang="en-US" u="sng" dirty="0">
                <a:solidFill>
                  <a:schemeClr val="accent1">
                    <a:lumMod val="75000"/>
                  </a:schemeClr>
                </a:solidFill>
                <a:effectLst>
                  <a:outerShdw blurRad="38100" dist="38100" dir="2700000" algn="tl">
                    <a:srgbClr val="000000">
                      <a:alpha val="43137"/>
                    </a:srgbClr>
                  </a:outerShdw>
                </a:effectLst>
              </a:rPr>
              <a:t>Re-Organization of GS-21</a:t>
            </a:r>
          </a:p>
        </p:txBody>
      </p:sp>
      <p:sp>
        <p:nvSpPr>
          <p:cNvPr id="3" name="Content Placeholder 2">
            <a:extLst>
              <a:ext uri="{FF2B5EF4-FFF2-40B4-BE49-F238E27FC236}">
                <a16:creationId xmlns:a16="http://schemas.microsoft.com/office/drawing/2014/main" id="{0E5A9099-0241-DA06-74B6-7EDE5E7C3359}"/>
              </a:ext>
            </a:extLst>
          </p:cNvPr>
          <p:cNvSpPr>
            <a:spLocks noGrp="1"/>
          </p:cNvSpPr>
          <p:nvPr>
            <p:ph idx="1"/>
          </p:nvPr>
        </p:nvSpPr>
        <p:spPr>
          <a:xfrm>
            <a:off x="677334" y="1522414"/>
            <a:ext cx="8596668" cy="4897436"/>
          </a:xfrm>
        </p:spPr>
        <p:txBody>
          <a:bodyPr/>
          <a:lstStyle/>
          <a:p>
            <a:pPr marL="0" indent="0">
              <a:buNone/>
            </a:pPr>
            <a:r>
              <a:rPr lang="en-US" sz="2400" b="1" dirty="0"/>
              <a:t>Should the GS-21 schedule be re-organized to group records based on student records and non-student records? Proposed sections would be: Student Records, Division-wide Records, and School-specific Records. </a:t>
            </a:r>
            <a:r>
              <a:rPr lang="en-US" dirty="0"/>
              <a:t>	</a:t>
            </a:r>
          </a:p>
          <a:p>
            <a:pPr marL="0" indent="0">
              <a:buNone/>
            </a:pPr>
            <a:endParaRPr lang="en-US" dirty="0"/>
          </a:p>
          <a:p>
            <a:pPr marL="0" indent="0">
              <a:buNone/>
            </a:pPr>
            <a:r>
              <a:rPr lang="en-US" sz="2400" dirty="0"/>
              <a:t>Survey Results, 84% Yes, 16% No</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4113350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00DE414-5F70-1E45-586B-C2105B0A90D0}"/>
              </a:ext>
            </a:extLst>
          </p:cNvPr>
          <p:cNvSpPr>
            <a:spLocks noGrp="1"/>
          </p:cNvSpPr>
          <p:nvPr>
            <p:ph type="title"/>
          </p:nvPr>
        </p:nvSpPr>
        <p:spPr/>
        <p:txBody>
          <a:bodyPr/>
          <a:lstStyle/>
          <a:p>
            <a:r>
              <a:rPr lang="en-US" u="sng" dirty="0">
                <a:solidFill>
                  <a:schemeClr val="accent1">
                    <a:lumMod val="75000"/>
                  </a:schemeClr>
                </a:solidFill>
                <a:effectLst>
                  <a:outerShdw blurRad="38100" dist="38100" dir="2700000" algn="tl">
                    <a:srgbClr val="000000">
                      <a:alpha val="43137"/>
                    </a:srgbClr>
                  </a:outerShdw>
                </a:effectLst>
              </a:rPr>
              <a:t>New Series to Discuss</a:t>
            </a:r>
          </a:p>
        </p:txBody>
      </p:sp>
      <p:sp>
        <p:nvSpPr>
          <p:cNvPr id="3" name="Content Placeholder 2">
            <a:extLst>
              <a:ext uri="{FF2B5EF4-FFF2-40B4-BE49-F238E27FC236}">
                <a16:creationId xmlns:a16="http://schemas.microsoft.com/office/drawing/2014/main" id="{6A053195-B2B2-A44D-790F-37DD9E99ABE5}"/>
              </a:ext>
            </a:extLst>
          </p:cNvPr>
          <p:cNvSpPr>
            <a:spLocks noGrp="1"/>
          </p:cNvSpPr>
          <p:nvPr>
            <p:ph idx="1"/>
          </p:nvPr>
        </p:nvSpPr>
        <p:spPr>
          <a:xfrm>
            <a:off x="677334" y="1817689"/>
            <a:ext cx="8596668" cy="3880773"/>
          </a:xfrm>
        </p:spPr>
        <p:txBody>
          <a:bodyPr/>
          <a:lstStyle/>
          <a:p>
            <a:pPr marL="0" indent="0">
              <a:buNone/>
            </a:pPr>
            <a:r>
              <a:rPr lang="en-US" sz="2400" b="1" dirty="0"/>
              <a:t>Special Education Records: Supporting Observations </a:t>
            </a:r>
          </a:p>
          <a:p>
            <a:pPr marL="0" indent="0">
              <a:buNone/>
            </a:pPr>
            <a:r>
              <a:rPr lang="en-US" dirty="0"/>
              <a:t>This series documents the observation records of special education students collected to support final documentation reported in the student's short-term cumulative record. This series may include, but is not limited to, observation notes. </a:t>
            </a:r>
          </a:p>
          <a:p>
            <a:pPr marL="0" indent="0">
              <a:buNone/>
            </a:pPr>
            <a:endParaRPr lang="en-US" dirty="0"/>
          </a:p>
          <a:p>
            <a:pPr marL="0" indent="0">
              <a:buNone/>
            </a:pPr>
            <a:r>
              <a:rPr lang="en-US" dirty="0"/>
              <a:t>Retention: 3 years after end academic school year</a:t>
            </a:r>
          </a:p>
          <a:p>
            <a:pPr marL="0" indent="0">
              <a:buNone/>
            </a:pPr>
            <a:endParaRPr lang="en-US" dirty="0"/>
          </a:p>
          <a:p>
            <a:pPr marL="0" indent="0">
              <a:buNone/>
            </a:pPr>
            <a:r>
              <a:rPr lang="en-US" dirty="0"/>
              <a:t>Survey Results: 72% Yes, 28% No</a:t>
            </a:r>
          </a:p>
        </p:txBody>
      </p:sp>
    </p:spTree>
    <p:extLst>
      <p:ext uri="{BB962C8B-B14F-4D97-AF65-F5344CB8AC3E}">
        <p14:creationId xmlns:p14="http://schemas.microsoft.com/office/powerpoint/2010/main" val="740479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0B16F2-3241-D3CB-AE46-A8FCBDD3D59C}"/>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7325832D-61EC-26FE-8E68-FF831618852B}"/>
              </a:ext>
            </a:extLst>
          </p:cNvPr>
          <p:cNvSpPr>
            <a:spLocks noGrp="1"/>
          </p:cNvSpPr>
          <p:nvPr>
            <p:ph type="title"/>
          </p:nvPr>
        </p:nvSpPr>
        <p:spPr>
          <a:xfrm>
            <a:off x="771525" y="365125"/>
            <a:ext cx="10515600" cy="1325563"/>
          </a:xfrm>
        </p:spPr>
        <p:txBody>
          <a:bodyPr/>
          <a:lstStyle/>
          <a:p>
            <a:r>
              <a:rPr lang="en-US" u="sng" dirty="0">
                <a:solidFill>
                  <a:schemeClr val="accent1">
                    <a:lumMod val="75000"/>
                  </a:schemeClr>
                </a:solidFill>
                <a:effectLst>
                  <a:outerShdw blurRad="38100" dist="38100" dir="2700000" algn="tl">
                    <a:srgbClr val="000000">
                      <a:alpha val="43137"/>
                    </a:srgbClr>
                  </a:outerShdw>
                </a:effectLst>
              </a:rPr>
              <a:t>New Series to Discuss</a:t>
            </a:r>
          </a:p>
        </p:txBody>
      </p:sp>
      <p:sp>
        <p:nvSpPr>
          <p:cNvPr id="3" name="Content Placeholder 2">
            <a:extLst>
              <a:ext uri="{FF2B5EF4-FFF2-40B4-BE49-F238E27FC236}">
                <a16:creationId xmlns:a16="http://schemas.microsoft.com/office/drawing/2014/main" id="{B1DA570D-E035-2A50-9B19-91B32F4D5947}"/>
              </a:ext>
            </a:extLst>
          </p:cNvPr>
          <p:cNvSpPr>
            <a:spLocks noGrp="1"/>
          </p:cNvSpPr>
          <p:nvPr>
            <p:ph idx="1"/>
          </p:nvPr>
        </p:nvSpPr>
        <p:spPr>
          <a:xfrm>
            <a:off x="685800" y="1460500"/>
            <a:ext cx="9010650" cy="5032375"/>
          </a:xfrm>
        </p:spPr>
        <p:txBody>
          <a:bodyPr>
            <a:normAutofit/>
          </a:bodyPr>
          <a:lstStyle/>
          <a:p>
            <a:pPr marL="0" indent="0">
              <a:buNone/>
            </a:pPr>
            <a:r>
              <a:rPr lang="en-US" sz="2400" b="1" dirty="0"/>
              <a:t>School Safety Audits: Record Copy </a:t>
            </a:r>
          </a:p>
          <a:p>
            <a:pPr marL="0" indent="0">
              <a:buNone/>
            </a:pPr>
            <a:r>
              <a:rPr lang="en-US" sz="2000" dirty="0"/>
              <a:t>This series documents the official record copy of annual School Safety Audits retained on the school division level. Official records are completed by and retained by the Department of Criminal Justice Services. This series may include, but is not limited to, audits.</a:t>
            </a:r>
          </a:p>
          <a:p>
            <a:pPr marL="0" indent="0">
              <a:buNone/>
            </a:pPr>
            <a:endParaRPr lang="en-US" sz="2000" dirty="0"/>
          </a:p>
          <a:p>
            <a:pPr marL="0" indent="0">
              <a:buNone/>
            </a:pPr>
            <a:r>
              <a:rPr lang="en-US" sz="2000" dirty="0"/>
              <a:t>Retention: 5 years after end academic school year</a:t>
            </a:r>
          </a:p>
          <a:p>
            <a:pPr marL="0" indent="0">
              <a:buNone/>
            </a:pPr>
            <a:endParaRPr lang="en-US" sz="2000" dirty="0"/>
          </a:p>
          <a:p>
            <a:pPr marL="0" indent="0">
              <a:buNone/>
            </a:pPr>
            <a:r>
              <a:rPr lang="en-US" sz="2000" dirty="0"/>
              <a:t>Code Mandated Record</a:t>
            </a:r>
          </a:p>
        </p:txBody>
      </p:sp>
    </p:spTree>
    <p:extLst>
      <p:ext uri="{BB962C8B-B14F-4D97-AF65-F5344CB8AC3E}">
        <p14:creationId xmlns:p14="http://schemas.microsoft.com/office/powerpoint/2010/main" val="1990005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E6001E-9242-FC5C-DE5A-0157569F22EA}"/>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5910F100-D729-506D-8AD6-19873CA7334F}"/>
              </a:ext>
            </a:extLst>
          </p:cNvPr>
          <p:cNvSpPr>
            <a:spLocks noGrp="1"/>
          </p:cNvSpPr>
          <p:nvPr>
            <p:ph type="title"/>
          </p:nvPr>
        </p:nvSpPr>
        <p:spPr/>
        <p:txBody>
          <a:bodyPr/>
          <a:lstStyle/>
          <a:p>
            <a:r>
              <a:rPr lang="en-US" u="sng" dirty="0">
                <a:solidFill>
                  <a:schemeClr val="accent1">
                    <a:lumMod val="75000"/>
                  </a:schemeClr>
                </a:solidFill>
                <a:effectLst>
                  <a:outerShdw blurRad="38100" dist="38100" dir="2700000" algn="tl">
                    <a:srgbClr val="000000">
                      <a:alpha val="43137"/>
                    </a:srgbClr>
                  </a:outerShdw>
                </a:effectLst>
              </a:rPr>
              <a:t>New Series to Discuss</a:t>
            </a:r>
          </a:p>
        </p:txBody>
      </p:sp>
      <p:sp>
        <p:nvSpPr>
          <p:cNvPr id="3" name="Content Placeholder 2">
            <a:extLst>
              <a:ext uri="{FF2B5EF4-FFF2-40B4-BE49-F238E27FC236}">
                <a16:creationId xmlns:a16="http://schemas.microsoft.com/office/drawing/2014/main" id="{8DAFCD69-2B59-B919-7ED2-9BBB7DE406C7}"/>
              </a:ext>
            </a:extLst>
          </p:cNvPr>
          <p:cNvSpPr>
            <a:spLocks noGrp="1"/>
          </p:cNvSpPr>
          <p:nvPr>
            <p:ph idx="1"/>
          </p:nvPr>
        </p:nvSpPr>
        <p:spPr>
          <a:xfrm>
            <a:off x="838200" y="1690688"/>
            <a:ext cx="8248650" cy="5032375"/>
          </a:xfrm>
        </p:spPr>
        <p:txBody>
          <a:bodyPr>
            <a:normAutofit/>
          </a:bodyPr>
          <a:lstStyle/>
          <a:p>
            <a:pPr marL="0" indent="0">
              <a:buNone/>
            </a:pPr>
            <a:r>
              <a:rPr lang="en-US" sz="2400" b="1" dirty="0"/>
              <a:t>School Safety Audits: Supporting Reports </a:t>
            </a:r>
          </a:p>
          <a:p>
            <a:pPr marL="0" indent="0">
              <a:buNone/>
            </a:pPr>
            <a:r>
              <a:rPr lang="en-US" sz="2000" dirty="0"/>
              <a:t>This series documents the individual reporting components of the annual School Safety Audits retained at the school division level. This series may include, but is not limited to, School Safety Inspection Checklists, School Survey of Climate and Working Conditions, and School Crisis Management Plan Review and Certifications. </a:t>
            </a:r>
          </a:p>
          <a:p>
            <a:pPr marL="0" indent="0">
              <a:buNone/>
            </a:pPr>
            <a:endParaRPr lang="en-US" sz="2000" dirty="0"/>
          </a:p>
          <a:p>
            <a:pPr marL="0" indent="0">
              <a:buNone/>
            </a:pPr>
            <a:r>
              <a:rPr lang="en-US" sz="2000" dirty="0"/>
              <a:t>Retention: 5 years after end academic school year</a:t>
            </a:r>
          </a:p>
          <a:p>
            <a:pPr marL="0" indent="0">
              <a:buNone/>
            </a:pPr>
            <a:endParaRPr lang="en-US" sz="2000" dirty="0"/>
          </a:p>
          <a:p>
            <a:pPr marL="0" indent="0">
              <a:buNone/>
            </a:pPr>
            <a:r>
              <a:rPr lang="en-US" sz="2000" dirty="0"/>
              <a:t>Code Mandated Record</a:t>
            </a:r>
          </a:p>
        </p:txBody>
      </p:sp>
    </p:spTree>
    <p:extLst>
      <p:ext uri="{BB962C8B-B14F-4D97-AF65-F5344CB8AC3E}">
        <p14:creationId xmlns:p14="http://schemas.microsoft.com/office/powerpoint/2010/main" val="300100157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245</TotalTime>
  <Words>1665</Words>
  <Application>Microsoft Office PowerPoint</Application>
  <PresentationFormat>Widescreen</PresentationFormat>
  <Paragraphs>117</Paragraphs>
  <Slides>17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Aptos</vt:lpstr>
      <vt:lpstr>Arial</vt:lpstr>
      <vt:lpstr>Trebuchet MS</vt:lpstr>
      <vt:lpstr>Wingdings 3</vt:lpstr>
      <vt:lpstr>Facet</vt:lpstr>
      <vt:lpstr>Public School  Records Consortium</vt:lpstr>
      <vt:lpstr>Defunct, Superseded Series (Remove)</vt:lpstr>
      <vt:lpstr>Defunct, Superseded Series (Remove)</vt:lpstr>
      <vt:lpstr>PowerPoint Presentation</vt:lpstr>
      <vt:lpstr> Should the series "Academic Progress Records, 008125" be removed as it is covered in the following series:   </vt:lpstr>
      <vt:lpstr>Re-Organization of GS-21</vt:lpstr>
      <vt:lpstr>New Series to Discuss</vt:lpstr>
      <vt:lpstr>New Series to Discuss</vt:lpstr>
      <vt:lpstr>New Series to Discuss</vt:lpstr>
      <vt:lpstr>New Series to Discuss</vt:lpstr>
      <vt:lpstr>New Series to Discuss</vt:lpstr>
      <vt:lpstr>Description Changes</vt:lpstr>
      <vt:lpstr>Description Changes</vt:lpstr>
      <vt:lpstr>Description Changes</vt:lpstr>
      <vt:lpstr>Description Changes</vt:lpstr>
      <vt:lpstr>Description Changes</vt:lpstr>
      <vt:lpstr>Description Changes</vt:lpstr>
    </vt:vector>
  </TitlesOfParts>
  <Company>VITA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Threat, Teshawna (LVA)</dc:creator>
  <cp:lastModifiedBy>Threat, Teshawna (LVA)</cp:lastModifiedBy>
  <cp:revision>3</cp:revision>
  <dcterms:created xsi:type="dcterms:W3CDTF">2025-10-08T12:38:54Z</dcterms:created>
  <dcterms:modified xsi:type="dcterms:W3CDTF">2025-10-08T18:50:33Z</dcterms:modified>
</cp:coreProperties>
</file>