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510" r:id="rId2"/>
    <p:sldId id="273" r:id="rId3"/>
    <p:sldId id="275" r:id="rId4"/>
    <p:sldId id="274" r:id="rId5"/>
    <p:sldId id="324" r:id="rId6"/>
    <p:sldId id="326" r:id="rId7"/>
    <p:sldId id="328" r:id="rId8"/>
    <p:sldId id="1547" r:id="rId9"/>
    <p:sldId id="332" r:id="rId10"/>
    <p:sldId id="334" r:id="rId11"/>
    <p:sldId id="28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704" autoAdjust="0"/>
  </p:normalViewPr>
  <p:slideViewPr>
    <p:cSldViewPr snapToGrid="0">
      <p:cViewPr varScale="1">
        <p:scale>
          <a:sx n="99" d="100"/>
          <a:sy n="99" d="100"/>
        </p:scale>
        <p:origin x="103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6598D6-EA55-4C84-A83C-BBDAF0B8CA97}" type="datetimeFigureOut">
              <a:rPr lang="en-US" smtClean="0"/>
              <a:t>2/18/2026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D528D5-7F3C-4E84-B711-FF83C065926F}" type="slidenum">
              <a:rPr lang="en-US" smtClean="0"/>
              <a:t>‹#›</a:t>
            </a:fld>
            <a:endParaRPr lang="en-US"/>
          </a:p>
        </p:txBody>
      </p:sp>
    </p:spTree>
    <p:extLst>
      <p:ext uri="{BB962C8B-B14F-4D97-AF65-F5344CB8AC3E}">
        <p14:creationId xmlns:p14="http://schemas.microsoft.com/office/powerpoint/2010/main" val="3873068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Code directs us to </a:t>
            </a:r>
            <a:r>
              <a:rPr lang="en-US" sz="1200">
                <a:latin typeface="Constantia" panose="02030602050306030303" pitchFamily="18" charset="0"/>
              </a:rPr>
              <a:t>collect, analyze, and disseminate various pieces of Virginia school safety data, including school safety audit information.</a:t>
            </a:r>
          </a:p>
          <a:p>
            <a:endParaRPr lang="en-US" sz="1200">
              <a:latin typeface="Constantia" panose="02030602050306030303" pitchFamily="18" charset="0"/>
            </a:endParaRPr>
          </a:p>
          <a:p>
            <a:r>
              <a:rPr lang="en-US" sz="1200">
                <a:latin typeface="Constantia" panose="02030602050306030303" pitchFamily="18" charset="0"/>
              </a:rPr>
              <a:t>DCJS,</a:t>
            </a:r>
            <a:r>
              <a:rPr lang="en-US" sz="1200" baseline="0">
                <a:latin typeface="Constantia" panose="02030602050306030303" pitchFamily="18" charset="0"/>
              </a:rPr>
              <a:t> along with DOE determines what data is to be reviewed and evaluated. </a:t>
            </a:r>
          </a:p>
        </p:txBody>
      </p:sp>
      <p:sp>
        <p:nvSpPr>
          <p:cNvPr id="4" name="Slide Number Placeholder 3"/>
          <p:cNvSpPr>
            <a:spLocks noGrp="1"/>
          </p:cNvSpPr>
          <p:nvPr>
            <p:ph type="sldNum" sz="quarter" idx="10"/>
          </p:nvPr>
        </p:nvSpPr>
        <p:spPr/>
        <p:txBody>
          <a:bodyPr/>
          <a:lstStyle/>
          <a:p>
            <a:fld id="{087CDC50-D338-4A85-B2F0-32943A70BF03}" type="slidenum">
              <a:rPr lang="en-US" smtClean="0"/>
              <a:t>2</a:t>
            </a:fld>
            <a:endParaRPr lang="en-US"/>
          </a:p>
        </p:txBody>
      </p:sp>
    </p:spTree>
    <p:extLst>
      <p:ext uri="{BB962C8B-B14F-4D97-AF65-F5344CB8AC3E}">
        <p14:creationId xmlns:p14="http://schemas.microsoft.com/office/powerpoint/2010/main" val="2200305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Which states that</a:t>
            </a:r>
            <a:r>
              <a:rPr lang="en-US" baseline="0"/>
              <a:t> the audit components shall be made available upon request with the exception of security plans, walkthrough checklists  and vulnerability assessment components.</a:t>
            </a:r>
            <a:endParaRPr lang="en-US"/>
          </a:p>
        </p:txBody>
      </p:sp>
      <p:sp>
        <p:nvSpPr>
          <p:cNvPr id="4" name="Slide Number Placeholder 3"/>
          <p:cNvSpPr>
            <a:spLocks noGrp="1"/>
          </p:cNvSpPr>
          <p:nvPr>
            <p:ph type="sldNum" sz="quarter" idx="10"/>
          </p:nvPr>
        </p:nvSpPr>
        <p:spPr/>
        <p:txBody>
          <a:bodyPr/>
          <a:lstStyle/>
          <a:p>
            <a:fld id="{838529EE-FEC9-4C8D-9612-D531D7C03294}" type="slidenum">
              <a:rPr lang="en-US" smtClean="0"/>
              <a:t>11</a:t>
            </a:fld>
            <a:endParaRPr lang="en-US"/>
          </a:p>
        </p:txBody>
      </p:sp>
    </p:spTree>
    <p:extLst>
      <p:ext uri="{BB962C8B-B14F-4D97-AF65-F5344CB8AC3E}">
        <p14:creationId xmlns:p14="http://schemas.microsoft.com/office/powerpoint/2010/main" val="514998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relevant code for the school safety audit is </a:t>
            </a:r>
            <a:r>
              <a:rPr lang="en-US" sz="1200">
                <a:latin typeface="Constantia" panose="02030602050306030303" pitchFamily="18" charset="0"/>
              </a:rPr>
              <a:t>§ 22.1-279.8. This code requires Virginia</a:t>
            </a:r>
            <a:r>
              <a:rPr lang="en-US" sz="1200" baseline="0">
                <a:latin typeface="Constantia" panose="02030602050306030303" pitchFamily="18" charset="0"/>
              </a:rPr>
              <a:t> </a:t>
            </a:r>
            <a:r>
              <a:rPr lang="en-US" sz="1200">
                <a:latin typeface="Constantia" panose="02030602050306030303" pitchFamily="18" charset="0"/>
              </a:rPr>
              <a:t>public schools</a:t>
            </a:r>
            <a:r>
              <a:rPr lang="en-US" sz="1200" baseline="0">
                <a:latin typeface="Constantia" panose="02030602050306030303" pitchFamily="18" charset="0"/>
              </a:rPr>
              <a:t> to compile safety related information and from it make recommendations for structural and policy related changes to enhance school safety.</a:t>
            </a:r>
            <a:endParaRPr lang="en-US"/>
          </a:p>
        </p:txBody>
      </p:sp>
      <p:sp>
        <p:nvSpPr>
          <p:cNvPr id="4" name="Slide Number Placeholder 3"/>
          <p:cNvSpPr>
            <a:spLocks noGrp="1"/>
          </p:cNvSpPr>
          <p:nvPr>
            <p:ph type="sldNum" sz="quarter" idx="10"/>
          </p:nvPr>
        </p:nvSpPr>
        <p:spPr/>
        <p:txBody>
          <a:bodyPr/>
          <a:lstStyle/>
          <a:p>
            <a:fld id="{087CDC50-D338-4A85-B2F0-32943A70BF03}" type="slidenum">
              <a:rPr lang="en-US" smtClean="0"/>
              <a:t>3</a:t>
            </a:fld>
            <a:endParaRPr lang="en-US"/>
          </a:p>
        </p:txBody>
      </p:sp>
    </p:spTree>
    <p:extLst>
      <p:ext uri="{BB962C8B-B14F-4D97-AF65-F5344CB8AC3E}">
        <p14:creationId xmlns:p14="http://schemas.microsoft.com/office/powerpoint/2010/main" val="168831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mn-lt"/>
              </a:rPr>
              <a:t>With the </a:t>
            </a:r>
            <a:r>
              <a:rPr lang="en-US" i="1">
                <a:latin typeface="+mn-lt"/>
              </a:rPr>
              <a:t>Code</a:t>
            </a:r>
            <a:r>
              <a:rPr lang="en-US" baseline="0">
                <a:latin typeface="+mn-lt"/>
              </a:rPr>
              <a:t> </a:t>
            </a:r>
            <a:r>
              <a:rPr lang="en-US">
                <a:latin typeface="+mn-lt"/>
              </a:rPr>
              <a:t>in mind, the Virginia school safety audit consists of these five items.</a:t>
            </a:r>
            <a:r>
              <a:rPr lang="en-US" baseline="0">
                <a:latin typeface="+mn-lt"/>
              </a:rPr>
              <a:t>  </a:t>
            </a:r>
          </a:p>
          <a:p>
            <a:pPr marL="0" indent="0" algn="l">
              <a:spcBef>
                <a:spcPts val="3000"/>
              </a:spcBef>
            </a:pPr>
            <a:r>
              <a:rPr lang="en-US" baseline="0">
                <a:latin typeface="+mn-lt"/>
              </a:rPr>
              <a:t>Participation in the </a:t>
            </a:r>
            <a:r>
              <a:rPr lang="en-US" sz="1200">
                <a:latin typeface="+mn-lt"/>
                <a:cs typeface="Calibri" panose="020F0502020204030204" pitchFamily="34" charset="0"/>
              </a:rPr>
              <a:t>Virginia School Survey of Climate and Working Conditions</a:t>
            </a:r>
          </a:p>
          <a:p>
            <a:r>
              <a:rPr lang="en-US" baseline="0">
                <a:latin typeface="+mn-lt"/>
              </a:rPr>
              <a:t>The update and review of Crisis Management Plans</a:t>
            </a:r>
          </a:p>
          <a:p>
            <a:r>
              <a:rPr lang="en-US" baseline="0">
                <a:latin typeface="+mn-lt"/>
              </a:rPr>
              <a:t>The completion of the School Safety Inspection Checklist</a:t>
            </a:r>
          </a:p>
          <a:p>
            <a:r>
              <a:rPr lang="en-US" baseline="0">
                <a:latin typeface="+mn-lt"/>
              </a:rPr>
              <a:t>The completion of the Safety Survey by all schools as well as all divisions. </a:t>
            </a:r>
          </a:p>
          <a:p>
            <a:r>
              <a:rPr lang="en-US" baseline="0">
                <a:latin typeface="+mn-lt"/>
              </a:rPr>
              <a:t>And the Review of Safety Audit data</a:t>
            </a:r>
          </a:p>
          <a:p>
            <a:r>
              <a:rPr lang="en-US" baseline="0">
                <a:latin typeface="+mn-lt"/>
              </a:rPr>
              <a:t>Lets take a closer look at each component. </a:t>
            </a:r>
            <a:endParaRPr lang="en-US">
              <a:latin typeface="+mn-lt"/>
            </a:endParaRPr>
          </a:p>
        </p:txBody>
      </p:sp>
      <p:sp>
        <p:nvSpPr>
          <p:cNvPr id="4" name="Slide Number Placeholder 3"/>
          <p:cNvSpPr>
            <a:spLocks noGrp="1"/>
          </p:cNvSpPr>
          <p:nvPr>
            <p:ph type="sldNum" sz="quarter" idx="10"/>
          </p:nvPr>
        </p:nvSpPr>
        <p:spPr/>
        <p:txBody>
          <a:bodyPr/>
          <a:lstStyle/>
          <a:p>
            <a:fld id="{087CDC50-D338-4A85-B2F0-32943A70BF03}" type="slidenum">
              <a:rPr lang="en-US" smtClean="0"/>
              <a:t>4</a:t>
            </a:fld>
            <a:endParaRPr lang="en-US"/>
          </a:p>
        </p:txBody>
      </p:sp>
    </p:spTree>
    <p:extLst>
      <p:ext uri="{BB962C8B-B14F-4D97-AF65-F5344CB8AC3E}">
        <p14:creationId xmlns:p14="http://schemas.microsoft.com/office/powerpoint/2010/main" val="166741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the Virginia School Survey of Climate and Working Conditions is administered to students in grades 9-12 and 6-8 in alternating years. Additionally, all licensed school staff serving in those schools as well as elementary schools are invited to participate in respective years. Reports are typically distributed to divisions 2-3 months after the close of the survey.   </a:t>
            </a:r>
            <a:endParaRPr lang="en-US"/>
          </a:p>
        </p:txBody>
      </p:sp>
      <p:sp>
        <p:nvSpPr>
          <p:cNvPr id="4" name="Slide Number Placeholder 3"/>
          <p:cNvSpPr>
            <a:spLocks noGrp="1"/>
          </p:cNvSpPr>
          <p:nvPr>
            <p:ph type="sldNum" sz="quarter" idx="10"/>
          </p:nvPr>
        </p:nvSpPr>
        <p:spPr/>
        <p:txBody>
          <a:bodyPr/>
          <a:lstStyle/>
          <a:p>
            <a:fld id="{838529EE-FEC9-4C8D-9612-D531D7C03294}" type="slidenum">
              <a:rPr lang="en-US" smtClean="0"/>
              <a:t>5</a:t>
            </a:fld>
            <a:endParaRPr lang="en-US"/>
          </a:p>
        </p:txBody>
      </p:sp>
    </p:spTree>
    <p:extLst>
      <p:ext uri="{BB962C8B-B14F-4D97-AF65-F5344CB8AC3E}">
        <p14:creationId xmlns:p14="http://schemas.microsoft.com/office/powerpoint/2010/main" val="2748476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Next lets look at Crisis Management</a:t>
            </a:r>
            <a:r>
              <a:rPr lang="en-US" baseline="0"/>
              <a:t> Plans. </a:t>
            </a:r>
            <a:r>
              <a:rPr lang="en-US"/>
              <a:t>Per </a:t>
            </a:r>
            <a:r>
              <a:rPr lang="en-US" i="1"/>
              <a:t>Virginia Code </a:t>
            </a:r>
            <a:r>
              <a:rPr lang="en-US"/>
              <a:t>22.1-279.8 paragraph D schools shall develop a written school crisis,</a:t>
            </a:r>
            <a:r>
              <a:rPr lang="en-US" baseline="0"/>
              <a:t> emergency management and medical emergency response plan and development shall include members from the law enforcement, fire, medical, and emergency response communities.. These plans should be updated each year and ultimately considered a living document that changes as the need arises. Per legislation plans should be reviewed and certified by divisions no later than August 31</a:t>
            </a:r>
            <a:r>
              <a:rPr lang="en-US" baseline="30000"/>
              <a:t>st</a:t>
            </a:r>
            <a:r>
              <a:rPr lang="en-US" baseline="0"/>
              <a:t> of each year.</a:t>
            </a:r>
            <a:endParaRPr lang="en-US"/>
          </a:p>
        </p:txBody>
      </p:sp>
      <p:sp>
        <p:nvSpPr>
          <p:cNvPr id="4" name="Slide Number Placeholder 3"/>
          <p:cNvSpPr>
            <a:spLocks noGrp="1"/>
          </p:cNvSpPr>
          <p:nvPr>
            <p:ph type="sldNum" sz="quarter" idx="10"/>
          </p:nvPr>
        </p:nvSpPr>
        <p:spPr/>
        <p:txBody>
          <a:bodyPr/>
          <a:lstStyle/>
          <a:p>
            <a:fld id="{838529EE-FEC9-4C8D-9612-D531D7C03294}" type="slidenum">
              <a:rPr lang="en-US" smtClean="0"/>
              <a:t>6</a:t>
            </a:fld>
            <a:endParaRPr lang="en-US"/>
          </a:p>
        </p:txBody>
      </p:sp>
    </p:spTree>
    <p:extLst>
      <p:ext uri="{BB962C8B-B14F-4D97-AF65-F5344CB8AC3E}">
        <p14:creationId xmlns:p14="http://schemas.microsoft.com/office/powerpoint/2010/main" val="2629466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 we will look at the Safety Inspection</a:t>
            </a:r>
            <a:r>
              <a:rPr lang="en-US" baseline="0"/>
              <a:t> Checklist which is based on Crime Prevention Through Environmental Design, or CPTED, principals. </a:t>
            </a:r>
          </a:p>
        </p:txBody>
      </p:sp>
      <p:sp>
        <p:nvSpPr>
          <p:cNvPr id="4" name="Slide Number Placeholder 3"/>
          <p:cNvSpPr>
            <a:spLocks noGrp="1"/>
          </p:cNvSpPr>
          <p:nvPr>
            <p:ph type="sldNum" sz="quarter" idx="10"/>
          </p:nvPr>
        </p:nvSpPr>
        <p:spPr/>
        <p:txBody>
          <a:bodyPr/>
          <a:lstStyle/>
          <a:p>
            <a:fld id="{838529EE-FEC9-4C8D-9612-D531D7C03294}" type="slidenum">
              <a:rPr lang="en-US" smtClean="0"/>
              <a:t>7</a:t>
            </a:fld>
            <a:endParaRPr lang="en-US"/>
          </a:p>
        </p:txBody>
      </p:sp>
    </p:spTree>
    <p:extLst>
      <p:ext uri="{BB962C8B-B14F-4D97-AF65-F5344CB8AC3E}">
        <p14:creationId xmlns:p14="http://schemas.microsoft.com/office/powerpoint/2010/main" val="3700014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school safety</a:t>
            </a:r>
            <a:r>
              <a:rPr lang="en-US" baseline="0"/>
              <a:t> survey collects information on: the types of personnel in your schools, threat assessment and emergency planning data as well as training needs. This survey is to be completed by each school in Virginia and data is utilized to guide best practices, trainings, resources and even to push for legislative changes. In late April/early May schools will receive a Guidance document</a:t>
            </a:r>
          </a:p>
        </p:txBody>
      </p:sp>
      <p:sp>
        <p:nvSpPr>
          <p:cNvPr id="4" name="Slide Number Placeholder 3"/>
          <p:cNvSpPr>
            <a:spLocks noGrp="1"/>
          </p:cNvSpPr>
          <p:nvPr>
            <p:ph type="sldNum" sz="quarter" idx="10"/>
          </p:nvPr>
        </p:nvSpPr>
        <p:spPr/>
        <p:txBody>
          <a:bodyPr/>
          <a:lstStyle/>
          <a:p>
            <a:fld id="{838529EE-FEC9-4C8D-9612-D531D7C03294}" type="slidenum">
              <a:rPr lang="en-US" smtClean="0"/>
              <a:t>8</a:t>
            </a:fld>
            <a:endParaRPr lang="en-US"/>
          </a:p>
        </p:txBody>
      </p:sp>
    </p:spTree>
    <p:extLst>
      <p:ext uri="{BB962C8B-B14F-4D97-AF65-F5344CB8AC3E}">
        <p14:creationId xmlns:p14="http://schemas.microsoft.com/office/powerpoint/2010/main" val="56401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division also has a safety survey each year. </a:t>
            </a:r>
            <a:r>
              <a:rPr lang="en-US" baseline="0"/>
              <a:t>To assist with data collection and accurate reporting, d</a:t>
            </a:r>
            <a:r>
              <a:rPr lang="en-US"/>
              <a:t>ivisions will receive a</a:t>
            </a:r>
            <a:r>
              <a:rPr lang="en-US" baseline="0"/>
              <a:t> guidance document as well. All safety audit certifications will be submitted on the division level safety survey and therefore the division will not receive the survey link until all their schools have completed their surveys. It is for this reason that we highly suggest divisions utilize the guidance document to prepare for the survey prior to receiving the live link. </a:t>
            </a:r>
          </a:p>
          <a:p>
            <a:endParaRPr lang="en-US" baseline="0"/>
          </a:p>
          <a:p>
            <a:r>
              <a:rPr lang="en-US" baseline="0"/>
              <a:t>The division survey will be due by Close of Business on July 31</a:t>
            </a:r>
            <a:r>
              <a:rPr lang="en-US" baseline="30000"/>
              <a:t>st</a:t>
            </a:r>
            <a:r>
              <a:rPr lang="en-US" baseline="0"/>
              <a:t>.  </a:t>
            </a:r>
            <a:endParaRPr lang="en-US"/>
          </a:p>
        </p:txBody>
      </p:sp>
      <p:sp>
        <p:nvSpPr>
          <p:cNvPr id="4" name="Slide Number Placeholder 3"/>
          <p:cNvSpPr>
            <a:spLocks noGrp="1"/>
          </p:cNvSpPr>
          <p:nvPr>
            <p:ph type="sldNum" sz="quarter" idx="10"/>
          </p:nvPr>
        </p:nvSpPr>
        <p:spPr/>
        <p:txBody>
          <a:bodyPr/>
          <a:lstStyle/>
          <a:p>
            <a:fld id="{838529EE-FEC9-4C8D-9612-D531D7C03294}" type="slidenum">
              <a:rPr lang="en-US" smtClean="0"/>
              <a:t>9</a:t>
            </a:fld>
            <a:endParaRPr lang="en-US"/>
          </a:p>
        </p:txBody>
      </p:sp>
    </p:spTree>
    <p:extLst>
      <p:ext uri="{BB962C8B-B14F-4D97-AF65-F5344CB8AC3E}">
        <p14:creationId xmlns:p14="http://schemas.microsoft.com/office/powerpoint/2010/main" val="1250323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culmination</a:t>
            </a:r>
            <a:r>
              <a:rPr lang="en-US" baseline="0"/>
              <a:t> of the safety audit is the review of all the components we just discussed as well as any other relevant data, such as discipline or perhaps attendance data. This review should identify any patterns or concerns regarding physical safety, school climate and the mental and emotional wellbeing of all members of the school community.</a:t>
            </a:r>
            <a:endParaRPr lang="en-US"/>
          </a:p>
          <a:p>
            <a:endParaRPr lang="en-US"/>
          </a:p>
          <a:p>
            <a:r>
              <a:rPr lang="en-US"/>
              <a:t>Once completed,</a:t>
            </a:r>
            <a:r>
              <a:rPr lang="en-US" baseline="0"/>
              <a:t> identified issues and recommendations should be submitted to the division safety audit team who will review, compile and make recommendations to the school board. </a:t>
            </a:r>
          </a:p>
          <a:p>
            <a:endParaRPr lang="en-US" baseline="0"/>
          </a:p>
        </p:txBody>
      </p:sp>
      <p:sp>
        <p:nvSpPr>
          <p:cNvPr id="4" name="Slide Number Placeholder 3"/>
          <p:cNvSpPr>
            <a:spLocks noGrp="1"/>
          </p:cNvSpPr>
          <p:nvPr>
            <p:ph type="sldNum" sz="quarter" idx="10"/>
          </p:nvPr>
        </p:nvSpPr>
        <p:spPr/>
        <p:txBody>
          <a:bodyPr/>
          <a:lstStyle/>
          <a:p>
            <a:fld id="{838529EE-FEC9-4C8D-9612-D531D7C03294}" type="slidenum">
              <a:rPr lang="en-US" smtClean="0"/>
              <a:t>10</a:t>
            </a:fld>
            <a:endParaRPr lang="en-US"/>
          </a:p>
        </p:txBody>
      </p:sp>
    </p:spTree>
    <p:extLst>
      <p:ext uri="{BB962C8B-B14F-4D97-AF65-F5344CB8AC3E}">
        <p14:creationId xmlns:p14="http://schemas.microsoft.com/office/powerpoint/2010/main" val="400494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23087-4967-C84F-B3B7-B9F9D41113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28DF90-2BA2-E2A4-7912-1FED27BE47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F9CCB5-F05A-7D56-CF89-AA24C5098C83}"/>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C5194CB7-DE72-C1C3-C387-23CBBDBA44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AF173D-32D9-E7C2-6DC7-532D5E6FD646}"/>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067920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E8520-CCE5-3509-66E7-38B683A285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7D1F2E-77E5-26B5-0C20-2613D575E0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B1A011-2103-85D0-6892-E04DF517AA3F}"/>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B8F5E394-20B9-6E03-03F0-FE1AA443E1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601E61-1A9C-F860-07F9-199BFEFB26D2}"/>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74322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9B9254-9DED-F7EB-0272-1A220A3A92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79D1CD-F863-E654-493F-5C883EB0C3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6A5895-8807-26BC-16BE-1AC54C9EF174}"/>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FDE6118A-1D90-0E0C-2F1D-ED98B8C25C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8A13C1-AFF2-58A3-8ACC-8B8665C88C90}"/>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1834558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A6815-E237-3591-E2F3-34738FE1B8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4D7882-9990-2021-A044-D3A953652A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B24D48-8DA6-E8CE-3F52-AAEB14555A09}"/>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ABDDD213-B029-39E0-13D1-26E886AF2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1162A7-1A23-E8E0-5021-D7E6F13D61CC}"/>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212718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7A63E-5166-C7CE-E6C6-7459B740BF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C908AA-D415-6E62-0EEB-1FDD98F656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E86B26-5224-3179-F66B-1CE7C1B97CB7}"/>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153C4F27-D5FB-BAC2-D374-26E7126DF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2D824B-C178-45D8-D5E2-750BD1D1C0C3}"/>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128609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F8050-BAFA-0E0F-6894-EF2B18C2ED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7FF2E7-3A1A-68AD-3405-CBDFA22054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3F931E-3F09-AF1E-DB46-9A1A2D96A5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BFB533-DE6C-3F53-B1FC-6A8894B13B5F}"/>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6" name="Footer Placeholder 5">
            <a:extLst>
              <a:ext uri="{FF2B5EF4-FFF2-40B4-BE49-F238E27FC236}">
                <a16:creationId xmlns:a16="http://schemas.microsoft.com/office/drawing/2014/main" id="{47BC8CD9-3DB9-DC46-2ECD-7CE006B124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B3E50E-BB93-615F-8528-55057A6063CA}"/>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06346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9AF2C-BC44-0D01-6B20-DFCEB99275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BF41FC-BE5E-884C-4075-3D48DCD905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FF23B4-17AA-21CD-D62C-0F8A4FF259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7E825F-1748-1838-328E-560A12BD74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D5EA13-6611-7AB9-93DE-60BE9EB416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D534F7-6836-F245-E67F-F34E91CB3E0F}"/>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8" name="Footer Placeholder 7">
            <a:extLst>
              <a:ext uri="{FF2B5EF4-FFF2-40B4-BE49-F238E27FC236}">
                <a16:creationId xmlns:a16="http://schemas.microsoft.com/office/drawing/2014/main" id="{33D35CC3-FB80-4DF3-7236-7D68A4BDFD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BABBBD-B13F-3DC5-AF23-03CC0BA267F6}"/>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164047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B9CE5-F97F-F678-FD7E-5A45AFF459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3A77B-363E-BF28-FEFC-A9F14E382FE7}"/>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4" name="Footer Placeholder 3">
            <a:extLst>
              <a:ext uri="{FF2B5EF4-FFF2-40B4-BE49-F238E27FC236}">
                <a16:creationId xmlns:a16="http://schemas.microsoft.com/office/drawing/2014/main" id="{42190E71-6038-C127-EA1E-69CE9D8F80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A61C70-1B35-AE2D-F93E-D4DDE1F8CBE6}"/>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498087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56BCF5-A6EE-1667-9177-C4C181BD60E6}"/>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3" name="Footer Placeholder 2">
            <a:extLst>
              <a:ext uri="{FF2B5EF4-FFF2-40B4-BE49-F238E27FC236}">
                <a16:creationId xmlns:a16="http://schemas.microsoft.com/office/drawing/2014/main" id="{373BB079-5434-6F65-4070-DB3E3F94D5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DC5847-AB42-C4C6-CCAD-197E27706BA2}"/>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191840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208F-F33B-684F-D285-BAEFA413DC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FFBA1E-3D9D-CF0D-3B40-73BA010617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FC22A-5537-8736-DCF9-5A75AA8FAD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D8618A-0609-3BF5-BB0B-19408F714416}"/>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6" name="Footer Placeholder 5">
            <a:extLst>
              <a:ext uri="{FF2B5EF4-FFF2-40B4-BE49-F238E27FC236}">
                <a16:creationId xmlns:a16="http://schemas.microsoft.com/office/drawing/2014/main" id="{45006FE4-31C8-0774-AF9D-8F87AF834D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BFB9C3-2207-7448-7869-AB56205F41A5}"/>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227712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359C4-C5C7-9EF7-8197-0A7CAFE1DB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C4633B-4D2A-7FF3-2B01-71794F093E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7A55AB-40C3-83E4-3B09-249CBBE975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F4F1E6-0D26-ABCA-8D07-8A2C38B75CA1}"/>
              </a:ext>
            </a:extLst>
          </p:cNvPr>
          <p:cNvSpPr>
            <a:spLocks noGrp="1"/>
          </p:cNvSpPr>
          <p:nvPr>
            <p:ph type="dt" sz="half" idx="10"/>
          </p:nvPr>
        </p:nvSpPr>
        <p:spPr/>
        <p:txBody>
          <a:bodyPr/>
          <a:lstStyle/>
          <a:p>
            <a:fld id="{FAF58214-FDE2-41A1-8D60-C1550F1ECC75}" type="datetimeFigureOut">
              <a:rPr lang="en-US" smtClean="0"/>
              <a:t>2/18/2026</a:t>
            </a:fld>
            <a:endParaRPr lang="en-US"/>
          </a:p>
        </p:txBody>
      </p:sp>
      <p:sp>
        <p:nvSpPr>
          <p:cNvPr id="6" name="Footer Placeholder 5">
            <a:extLst>
              <a:ext uri="{FF2B5EF4-FFF2-40B4-BE49-F238E27FC236}">
                <a16:creationId xmlns:a16="http://schemas.microsoft.com/office/drawing/2014/main" id="{C12A497B-40B8-9730-DF8C-9331EE55D7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24AE34-B68B-3744-6A4E-7442D5F33102}"/>
              </a:ext>
            </a:extLst>
          </p:cNvPr>
          <p:cNvSpPr>
            <a:spLocks noGrp="1"/>
          </p:cNvSpPr>
          <p:nvPr>
            <p:ph type="sldNum" sz="quarter" idx="12"/>
          </p:nvPr>
        </p:nvSpPr>
        <p:spPr/>
        <p:txBody>
          <a:bodyPr/>
          <a:lstStyle/>
          <a:p>
            <a:fld id="{2673837B-E981-42F3-AA92-974774D2FE25}" type="slidenum">
              <a:rPr lang="en-US" smtClean="0"/>
              <a:t>‹#›</a:t>
            </a:fld>
            <a:endParaRPr lang="en-US"/>
          </a:p>
        </p:txBody>
      </p:sp>
    </p:spTree>
    <p:extLst>
      <p:ext uri="{BB962C8B-B14F-4D97-AF65-F5344CB8AC3E}">
        <p14:creationId xmlns:p14="http://schemas.microsoft.com/office/powerpoint/2010/main" val="312241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4F2541-EEC5-C550-D1C2-750DFFEC64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AB2223-D1A1-1CC2-F8BD-82323788D2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5E3906-032B-3B9C-EFA4-28B38662C5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F58214-FDE2-41A1-8D60-C1550F1ECC75}" type="datetimeFigureOut">
              <a:rPr lang="en-US" smtClean="0"/>
              <a:t>2/18/2026</a:t>
            </a:fld>
            <a:endParaRPr lang="en-US"/>
          </a:p>
        </p:txBody>
      </p:sp>
      <p:sp>
        <p:nvSpPr>
          <p:cNvPr id="5" name="Footer Placeholder 4">
            <a:extLst>
              <a:ext uri="{FF2B5EF4-FFF2-40B4-BE49-F238E27FC236}">
                <a16:creationId xmlns:a16="http://schemas.microsoft.com/office/drawing/2014/main" id="{04AEB41A-C9EC-0260-7C7D-407D3226F0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1DF9C2C-9F89-4F0C-3B42-6A0FBEA5E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673837B-E981-42F3-AA92-974774D2FE25}" type="slidenum">
              <a:rPr lang="en-US" smtClean="0"/>
              <a:t>‹#›</a:t>
            </a:fld>
            <a:endParaRPr lang="en-US"/>
          </a:p>
        </p:txBody>
      </p:sp>
    </p:spTree>
    <p:extLst>
      <p:ext uri="{BB962C8B-B14F-4D97-AF65-F5344CB8AC3E}">
        <p14:creationId xmlns:p14="http://schemas.microsoft.com/office/powerpoint/2010/main" val="3866094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law.lis.virginia.gov/vacode/2.2-3705.2/"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law.lis.virginia.gov/vacode/22.1-279.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law.lis.virginia.gov/vacode/22.1-279.3: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evideo.com/view/346097740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dcjs.virginia.gov/virginia-center-school-and-campus-safety/va-school-survey-dat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dcjs.virginia.gov/virginia-center-school-and-campus-safety/programs/virginia-school-survey-climate-and-workin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law.lis.virginia.gov/vacode/22.1-279.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dcjs.virginia.gov/vcss/surveyManager/administrator.cfm" TargetMode="External"/><Relationship Id="rId4" Type="http://schemas.openxmlformats.org/officeDocument/2006/relationships/hyperlink" Target="https://www.dcjs.virginia.gov/virginia-center-school-and-campus-safety/school-crisis-management-plan-review-and-certificatio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dcjs.virginia.gov/sites/dcjs.virginia.gov/files/publications/law-enforcement/school-safety-inspection-checklist_1.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dcjs.virginia.gov/vcss/surveyManager/administrator.cf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dcjs.virginia.gov/sites/dcjs.virginia.gov/files/law-enforcement/files/vcscs/2025_School_Safety_Survey_Guidance.doc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cjs.virginia.gov/sites/dcjs.virginia.gov/files/law-enforcement/files/vcscs/2025_Division_Safety_Survey_Guidance.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F4329-1009-56D8-25FA-3C7A5012D4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A174F-13EF-EAFA-29AB-4DAA312914A3}"/>
              </a:ext>
            </a:extLst>
          </p:cNvPr>
          <p:cNvSpPr>
            <a:spLocks noGrp="1"/>
          </p:cNvSpPr>
          <p:nvPr>
            <p:ph type="ctrTitle"/>
          </p:nvPr>
        </p:nvSpPr>
        <p:spPr>
          <a:xfrm>
            <a:off x="2209800" y="2609760"/>
            <a:ext cx="7772400" cy="1281770"/>
          </a:xfrm>
        </p:spPr>
        <p:txBody>
          <a:bodyPr/>
          <a:lstStyle/>
          <a:p>
            <a:pPr algn="l"/>
            <a:r>
              <a:rPr lang="en-US" sz="3500" b="1" dirty="0">
                <a:latin typeface="Calibri"/>
                <a:ea typeface="Calibri"/>
                <a:cs typeface="Calibri"/>
              </a:rPr>
              <a:t>School Safety Audits and Climate Survey</a:t>
            </a:r>
            <a:endParaRPr lang="en-US" sz="3500" b="1" dirty="0">
              <a:ea typeface="Calibri"/>
              <a:cs typeface="Calibri"/>
            </a:endParaRPr>
          </a:p>
        </p:txBody>
      </p:sp>
      <p:sp>
        <p:nvSpPr>
          <p:cNvPr id="4" name="Subtitle 3">
            <a:extLst>
              <a:ext uri="{FF2B5EF4-FFF2-40B4-BE49-F238E27FC236}">
                <a16:creationId xmlns:a16="http://schemas.microsoft.com/office/drawing/2014/main" id="{96E0DF8E-DBBB-7B14-161E-E8F001B2235F}"/>
              </a:ext>
            </a:extLst>
          </p:cNvPr>
          <p:cNvSpPr>
            <a:spLocks noGrp="1"/>
          </p:cNvSpPr>
          <p:nvPr>
            <p:ph type="subTitle" idx="1"/>
          </p:nvPr>
        </p:nvSpPr>
        <p:spPr>
          <a:xfrm>
            <a:off x="2209800" y="4035489"/>
            <a:ext cx="7315200" cy="952207"/>
          </a:xfrm>
        </p:spPr>
        <p:txBody>
          <a:bodyPr vert="horz" lIns="0" tIns="0" rIns="0" bIns="0" rtlCol="0" anchor="t">
            <a:noAutofit/>
          </a:bodyPr>
          <a:lstStyle/>
          <a:p>
            <a:pPr algn="l"/>
            <a:r>
              <a:rPr lang="en-US" b="1" dirty="0">
                <a:solidFill>
                  <a:srgbClr val="0E91AD"/>
                </a:solidFill>
              </a:rPr>
              <a:t>Nikki Wilcox</a:t>
            </a:r>
            <a:endParaRPr lang="en-US" dirty="0">
              <a:solidFill>
                <a:srgbClr val="000000"/>
              </a:solidFill>
            </a:endParaRPr>
          </a:p>
          <a:p>
            <a:pPr algn="l"/>
            <a:r>
              <a:rPr lang="en-US" dirty="0">
                <a:solidFill>
                  <a:srgbClr val="0E91AD"/>
                </a:solidFill>
              </a:rPr>
              <a:t>School Safety Audit and Climate Survey Program Coordinator</a:t>
            </a:r>
            <a:endParaRPr lang="en-US" dirty="0">
              <a:solidFill>
                <a:srgbClr val="0E91AD"/>
              </a:solidFill>
              <a:ea typeface="Calibri"/>
              <a:cs typeface="Calibri"/>
            </a:endParaRPr>
          </a:p>
        </p:txBody>
      </p:sp>
      <p:pic>
        <p:nvPicPr>
          <p:cNvPr id="3" name="Picture 2">
            <a:extLst>
              <a:ext uri="{FF2B5EF4-FFF2-40B4-BE49-F238E27FC236}">
                <a16:creationId xmlns:a16="http://schemas.microsoft.com/office/drawing/2014/main" id="{715C2210-0A67-5843-26DF-D3FCB0D29DFC}"/>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39416" b="17188"/>
          <a:stretch/>
        </p:blipFill>
        <p:spPr>
          <a:xfrm>
            <a:off x="1524000" y="0"/>
            <a:ext cx="9144000" cy="2303362"/>
          </a:xfrm>
          <a:prstGeom prst="rect">
            <a:avLst/>
          </a:prstGeom>
        </p:spPr>
      </p:pic>
      <p:sp>
        <p:nvSpPr>
          <p:cNvPr id="5" name="Slide Number Placeholder 5">
            <a:extLst>
              <a:ext uri="{FF2B5EF4-FFF2-40B4-BE49-F238E27FC236}">
                <a16:creationId xmlns:a16="http://schemas.microsoft.com/office/drawing/2014/main" id="{8ABA5177-ED95-6EC4-7F5E-C1B90B5CDFF2}"/>
              </a:ext>
            </a:extLst>
          </p:cNvPr>
          <p:cNvSpPr>
            <a:spLocks noGrp="1"/>
          </p:cNvSpPr>
          <p:nvPr>
            <p:ph type="sldNum" sz="quarter" idx="12"/>
          </p:nvPr>
        </p:nvSpPr>
        <p:spPr>
          <a:xfrm>
            <a:off x="10205546" y="6387883"/>
            <a:ext cx="302383" cy="365125"/>
          </a:xfrm>
        </p:spPr>
        <p:txBody>
          <a:bodyPr/>
          <a:lstStyle/>
          <a:p>
            <a:fld id="{602FC458-F1F2-4988-9912-50B92EDCE080}" type="slidenum">
              <a:rPr lang="en-US" smtClean="0"/>
              <a:t>1</a:t>
            </a:fld>
            <a:endParaRPr lang="en-US"/>
          </a:p>
        </p:txBody>
      </p:sp>
    </p:spTree>
    <p:extLst>
      <p:ext uri="{BB962C8B-B14F-4D97-AF65-F5344CB8AC3E}">
        <p14:creationId xmlns:p14="http://schemas.microsoft.com/office/powerpoint/2010/main" val="473730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100" y="314325"/>
            <a:ext cx="3733800" cy="1325563"/>
          </a:xfrm>
        </p:spPr>
        <p:txBody>
          <a:bodyPr>
            <a:normAutofit/>
          </a:bodyPr>
          <a:lstStyle/>
          <a:p>
            <a:r>
              <a:rPr lang="en-US" sz="3200" dirty="0"/>
              <a:t>Safety Audit Review</a:t>
            </a:r>
          </a:p>
        </p:txBody>
      </p:sp>
      <p:sp>
        <p:nvSpPr>
          <p:cNvPr id="3" name="Content Placeholder 2"/>
          <p:cNvSpPr>
            <a:spLocks noGrp="1"/>
          </p:cNvSpPr>
          <p:nvPr>
            <p:ph idx="1"/>
          </p:nvPr>
        </p:nvSpPr>
        <p:spPr>
          <a:xfrm>
            <a:off x="1981200" y="1639888"/>
            <a:ext cx="8229600" cy="4031750"/>
          </a:xfrm>
        </p:spPr>
        <p:txBody>
          <a:bodyPr vert="horz" lIns="0" tIns="0" rIns="0" bIns="0" rtlCol="0" anchor="t">
            <a:noAutofit/>
          </a:bodyPr>
          <a:lstStyle/>
          <a:p>
            <a:pPr>
              <a:lnSpc>
                <a:spcPct val="150000"/>
              </a:lnSpc>
            </a:pPr>
            <a:r>
              <a:rPr lang="en-US" sz="2000" dirty="0"/>
              <a:t>Schools complete a </a:t>
            </a:r>
            <a:r>
              <a:rPr lang="en-US" sz="2000" dirty="0">
                <a:latin typeface="Calibri"/>
                <a:ea typeface="Calibri"/>
                <a:cs typeface="Calibri"/>
              </a:rPr>
              <a:t>review of Safety Audit components</a:t>
            </a:r>
          </a:p>
          <a:p>
            <a:pPr lvl="1">
              <a:lnSpc>
                <a:spcPct val="150000"/>
              </a:lnSpc>
            </a:pPr>
            <a:r>
              <a:rPr lang="en-US" sz="2000" dirty="0">
                <a:latin typeface="Calibri"/>
                <a:ea typeface="Calibri"/>
                <a:cs typeface="Calibri"/>
              </a:rPr>
              <a:t>Do this on the Safety Survey</a:t>
            </a:r>
            <a:endParaRPr lang="en-US" sz="2000" dirty="0">
              <a:ea typeface="Calibri"/>
              <a:cs typeface="Calibri"/>
            </a:endParaRPr>
          </a:p>
          <a:p>
            <a:pPr>
              <a:lnSpc>
                <a:spcPct val="150000"/>
              </a:lnSpc>
            </a:pPr>
            <a:r>
              <a:rPr lang="en-US" sz="2000" dirty="0"/>
              <a:t>Schools submit this to the Division Audit team</a:t>
            </a:r>
          </a:p>
          <a:p>
            <a:pPr lvl="1">
              <a:lnSpc>
                <a:spcPct val="150000"/>
              </a:lnSpc>
            </a:pPr>
            <a:r>
              <a:rPr lang="en-US" sz="2000" dirty="0"/>
              <a:t>Divisions given a summary</a:t>
            </a:r>
            <a:endParaRPr lang="en-US" sz="2000" dirty="0">
              <a:ea typeface="Calibri"/>
              <a:cs typeface="Calibri"/>
            </a:endParaRPr>
          </a:p>
          <a:p>
            <a:pPr lvl="1">
              <a:lnSpc>
                <a:spcPct val="150000"/>
              </a:lnSpc>
            </a:pPr>
            <a:r>
              <a:rPr lang="en-US" sz="2000" dirty="0">
                <a:ea typeface="Calibri"/>
                <a:cs typeface="Calibri"/>
              </a:rPr>
              <a:t>Do this on the survey</a:t>
            </a:r>
          </a:p>
          <a:p>
            <a:pPr>
              <a:lnSpc>
                <a:spcPct val="150000"/>
              </a:lnSpc>
            </a:pPr>
            <a:r>
              <a:rPr lang="en-US" sz="2000" dirty="0"/>
              <a:t>Division Audit Team reviews and compiles into one report</a:t>
            </a:r>
            <a:endParaRPr lang="en-US" sz="2000" dirty="0">
              <a:ea typeface="Calibri"/>
              <a:cs typeface="Calibri"/>
            </a:endParaRPr>
          </a:p>
          <a:p>
            <a:pPr lvl="1">
              <a:lnSpc>
                <a:spcPct val="150000"/>
              </a:lnSpc>
            </a:pPr>
            <a:r>
              <a:rPr lang="en-US" sz="2000" dirty="0"/>
              <a:t>Recommendations are submitted to the School Board</a:t>
            </a:r>
            <a:endParaRPr lang="en-US" sz="2000" dirty="0">
              <a:ea typeface="Calibri"/>
              <a:cs typeface="Calibri"/>
            </a:endParaRPr>
          </a:p>
        </p:txBody>
      </p:sp>
    </p:spTree>
    <p:extLst>
      <p:ext uri="{BB962C8B-B14F-4D97-AF65-F5344CB8AC3E}">
        <p14:creationId xmlns:p14="http://schemas.microsoft.com/office/powerpoint/2010/main" val="315343093"/>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3656" y="422277"/>
            <a:ext cx="8991600" cy="1143000"/>
          </a:xfrm>
        </p:spPr>
        <p:txBody>
          <a:bodyPr>
            <a:normAutofit/>
          </a:bodyPr>
          <a:lstStyle/>
          <a:p>
            <a:r>
              <a:rPr lang="en-US" sz="2400" dirty="0">
                <a:latin typeface="+mn-lt"/>
              </a:rPr>
              <a:t>Notes regarding “Making the audit available”… (per </a:t>
            </a:r>
            <a:r>
              <a:rPr lang="en-US" sz="2400" i="1" dirty="0">
                <a:latin typeface="+mn-lt"/>
              </a:rPr>
              <a:t>Virginia Code </a:t>
            </a:r>
            <a:r>
              <a:rPr lang="en-US" sz="2400" dirty="0">
                <a:latin typeface="+mn-lt"/>
              </a:rPr>
              <a:t>§ 22.1-279.8)</a:t>
            </a:r>
          </a:p>
        </p:txBody>
      </p:sp>
      <p:sp>
        <p:nvSpPr>
          <p:cNvPr id="3" name="Content Placeholder 2"/>
          <p:cNvSpPr>
            <a:spLocks noGrp="1"/>
          </p:cNvSpPr>
          <p:nvPr>
            <p:ph idx="1"/>
          </p:nvPr>
        </p:nvSpPr>
        <p:spPr>
          <a:xfrm>
            <a:off x="1681120" y="1684118"/>
            <a:ext cx="8829759" cy="4453636"/>
          </a:xfrm>
        </p:spPr>
        <p:txBody>
          <a:bodyPr>
            <a:normAutofit/>
          </a:bodyPr>
          <a:lstStyle/>
          <a:p>
            <a:r>
              <a:rPr lang="en-US" sz="2000" dirty="0"/>
              <a:t>The </a:t>
            </a:r>
            <a:r>
              <a:rPr lang="en-US" sz="2000" i="1" dirty="0"/>
              <a:t>local school board shall retain authority to withhold or limit the release of any security plans, walk-through checklists, and specific vulnerability assessment components </a:t>
            </a:r>
            <a:r>
              <a:rPr lang="en-US" sz="2000" dirty="0"/>
              <a:t>as provided in subdivision 4 of § </a:t>
            </a:r>
            <a:r>
              <a:rPr lang="en-US" sz="2000" dirty="0">
                <a:hlinkClick r:id="rId3"/>
              </a:rPr>
              <a:t>2.2-3705.2</a:t>
            </a:r>
            <a:r>
              <a:rPr lang="en-US" sz="2000" dirty="0"/>
              <a:t>. The completed walk-through checklist </a:t>
            </a:r>
            <a:r>
              <a:rPr lang="en-US" sz="2000" u="sng" dirty="0"/>
              <a:t>shall be made available upon request to the chief law-enforcement officer</a:t>
            </a:r>
            <a:r>
              <a:rPr lang="en-US" sz="2000" dirty="0"/>
              <a:t> of the locality or his designee. Each school shall maintain a copy of the school safety audit, which may </a:t>
            </a:r>
            <a:r>
              <a:rPr lang="en-US" sz="2000" u="sng" dirty="0"/>
              <a:t>exclude such security plans, walk-through checklists, and vulnerability assessment components, within the office of the school principal</a:t>
            </a:r>
            <a:r>
              <a:rPr lang="en-US" sz="2000" dirty="0"/>
              <a:t> and shall make a copy of such report available for review upon written request.</a:t>
            </a:r>
          </a:p>
          <a:p>
            <a:r>
              <a:rPr lang="en-US" sz="2000" dirty="0"/>
              <a:t>Each </a:t>
            </a:r>
            <a:r>
              <a:rPr lang="en-US" sz="2000" b="1" dirty="0"/>
              <a:t>school shall submit a copy of its school safety audit to the relevant school division superintendent</a:t>
            </a:r>
            <a:r>
              <a:rPr lang="en-US" sz="2000" dirty="0"/>
              <a:t>. The division superintendent shall collate and submit all such school safety audits, in the prescribed format and manner of submission, to the Virginia Center for School and Campus Safety and </a:t>
            </a:r>
            <a:r>
              <a:rPr lang="en-US" sz="2000" u="sng" dirty="0"/>
              <a:t>shall make available upon request to the chief law-enforcement officer of the locality the results of such audits</a:t>
            </a:r>
            <a:r>
              <a:rPr lang="en-US" sz="2000" dirty="0"/>
              <a:t>.</a:t>
            </a:r>
          </a:p>
        </p:txBody>
      </p:sp>
    </p:spTree>
    <p:extLst>
      <p:ext uri="{BB962C8B-B14F-4D97-AF65-F5344CB8AC3E}">
        <p14:creationId xmlns:p14="http://schemas.microsoft.com/office/powerpoint/2010/main" val="3616099456"/>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7274" y="809768"/>
            <a:ext cx="9688726" cy="4910312"/>
          </a:xfrm>
        </p:spPr>
        <p:txBody>
          <a:bodyPr vert="horz" lIns="0" tIns="0" rIns="0" bIns="0" rtlCol="0" anchor="t">
            <a:noAutofit/>
          </a:bodyPr>
          <a:lstStyle/>
          <a:p>
            <a:pPr marL="6350" lvl="2" indent="0">
              <a:spcAft>
                <a:spcPts val="600"/>
              </a:spcAft>
              <a:buNone/>
            </a:pPr>
            <a:r>
              <a:rPr lang="en-US" sz="2400" i="1" dirty="0">
                <a:solidFill>
                  <a:srgbClr val="000000"/>
                </a:solidFill>
                <a:ea typeface="Calibri"/>
                <a:cs typeface="Calibri"/>
              </a:rPr>
              <a:t>Virginia Code § 9.1-184:</a:t>
            </a:r>
          </a:p>
          <a:p>
            <a:pPr marL="569595" lvl="2" indent="-344170">
              <a:spcAft>
                <a:spcPts val="600"/>
              </a:spcAft>
            </a:pPr>
            <a:r>
              <a:rPr lang="en-US" dirty="0">
                <a:ea typeface="Calibri"/>
                <a:cs typeface="Calibri"/>
              </a:rPr>
              <a:t>Collect, analyze, and disseminate various Virginia school safety data, including school safety audit information submitted to it pursuant to § </a:t>
            </a:r>
            <a:r>
              <a:rPr lang="en-US" dirty="0">
                <a:ea typeface="Calibri"/>
                <a:cs typeface="Calibri"/>
                <a:hlinkClick r:id="rId3"/>
              </a:rPr>
              <a:t>22.1-279.8</a:t>
            </a:r>
            <a:r>
              <a:rPr lang="en-US" dirty="0">
                <a:ea typeface="Calibri"/>
                <a:cs typeface="Calibri"/>
              </a:rPr>
              <a:t>, collected by the Department;</a:t>
            </a:r>
          </a:p>
          <a:p>
            <a:pPr marL="569595" lvl="2" indent="-344170">
              <a:spcAft>
                <a:spcPts val="600"/>
              </a:spcAft>
            </a:pPr>
            <a:endParaRPr lang="en-US" sz="2400" i="1" dirty="0">
              <a:solidFill>
                <a:srgbClr val="000000"/>
              </a:solidFill>
              <a:ea typeface="Calibri"/>
              <a:cs typeface="Calibri"/>
            </a:endParaRPr>
          </a:p>
          <a:p>
            <a:pPr marL="0" lvl="2" indent="0">
              <a:spcAft>
                <a:spcPts val="600"/>
              </a:spcAft>
              <a:buNone/>
            </a:pPr>
            <a:r>
              <a:rPr lang="en-US" sz="2400" i="1" dirty="0">
                <a:solidFill>
                  <a:srgbClr val="000000"/>
                </a:solidFill>
                <a:ea typeface="Calibri"/>
                <a:cs typeface="Calibri"/>
              </a:rPr>
              <a:t>Virginia Code </a:t>
            </a:r>
            <a:r>
              <a:rPr lang="en-US" sz="2400" dirty="0">
                <a:solidFill>
                  <a:srgbClr val="000000"/>
                </a:solidFill>
                <a:ea typeface="Calibri"/>
                <a:cs typeface="Calibri"/>
              </a:rPr>
              <a:t>§ 22.1-279.8:</a:t>
            </a:r>
            <a:endParaRPr lang="en-US" sz="2400" dirty="0">
              <a:ea typeface="Calibri"/>
              <a:cs typeface="Calibri"/>
            </a:endParaRPr>
          </a:p>
          <a:p>
            <a:pPr marL="569595" lvl="2" indent="-344170">
              <a:spcAft>
                <a:spcPts val="600"/>
              </a:spcAft>
            </a:pPr>
            <a:r>
              <a:rPr lang="en-US" dirty="0">
                <a:ea typeface="Calibri"/>
                <a:cs typeface="Calibri"/>
              </a:rPr>
              <a:t>B. The Virginia Center for School and Campus Safety, in consultation with the Department of Education, shall develop a list of items to be reviewed and evaluated in the school safety audits required by this section. Such items shall include (</a:t>
            </a:r>
            <a:r>
              <a:rPr lang="en-US" dirty="0" err="1">
                <a:ea typeface="Calibri"/>
                <a:cs typeface="Calibri"/>
              </a:rPr>
              <a:t>i</a:t>
            </a:r>
            <a:r>
              <a:rPr lang="en-US" dirty="0">
                <a:ea typeface="Calibri"/>
                <a:cs typeface="Calibri"/>
              </a:rPr>
              <a:t>) those incidents reported to school authorities pursuant to § </a:t>
            </a:r>
            <a:r>
              <a:rPr lang="en-US" dirty="0">
                <a:ea typeface="Calibri"/>
                <a:cs typeface="Calibri"/>
                <a:hlinkClick r:id="rId4">
                  <a:extLst>
                    <a:ext uri="{A12FA001-AC4F-418D-AE19-62706E023703}">
                      <ahyp:hlinkClr xmlns:ahyp="http://schemas.microsoft.com/office/drawing/2018/hyperlinkcolor" val="tx"/>
                    </a:ext>
                  </a:extLst>
                </a:hlinkClick>
              </a:rPr>
              <a:t>22.1-279.3:1</a:t>
            </a:r>
            <a:r>
              <a:rPr lang="en-US" dirty="0">
                <a:ea typeface="Calibri"/>
                <a:cs typeface="Calibri"/>
              </a:rPr>
              <a:t>; (ii) a school inspection walk-through using a standardized checklist provided by the Virginia Center for School and Campus Safety, which shall incorporate crime prevention through environmental design principles; and (iii) specific technology systems, including physical security technologies, emergency telecommunication systems, and associated technology including equipment and software.</a:t>
            </a:r>
          </a:p>
        </p:txBody>
      </p:sp>
    </p:spTree>
    <p:extLst>
      <p:ext uri="{BB962C8B-B14F-4D97-AF65-F5344CB8AC3E}">
        <p14:creationId xmlns:p14="http://schemas.microsoft.com/office/powerpoint/2010/main" val="1099611527"/>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6960" y="892886"/>
            <a:ext cx="10231120" cy="5294554"/>
          </a:xfrm>
        </p:spPr>
        <p:txBody>
          <a:bodyPr>
            <a:noAutofit/>
          </a:bodyPr>
          <a:lstStyle/>
          <a:p>
            <a:pPr marL="6350" lvl="2" indent="0">
              <a:spcAft>
                <a:spcPts val="600"/>
              </a:spcAft>
              <a:buNone/>
            </a:pPr>
            <a:r>
              <a:rPr lang="en-US" sz="2400" i="1" dirty="0"/>
              <a:t>Virginia Code </a:t>
            </a:r>
            <a:r>
              <a:rPr lang="en-US" sz="2400" dirty="0"/>
              <a:t>§ 22.1-279.8 </a:t>
            </a:r>
          </a:p>
          <a:p>
            <a:pPr marL="6350" lvl="2" indent="0">
              <a:spcAft>
                <a:spcPts val="600"/>
              </a:spcAft>
              <a:buNone/>
            </a:pPr>
            <a:r>
              <a:rPr lang="en-US" b="1" dirty="0"/>
              <a:t>School safety audits and school crisis, emergency management, and medical emergency response plans required</a:t>
            </a:r>
            <a:r>
              <a:rPr lang="en-US" dirty="0"/>
              <a:t>:</a:t>
            </a:r>
          </a:p>
          <a:p>
            <a:pPr>
              <a:spcAft>
                <a:spcPts val="600"/>
              </a:spcAft>
            </a:pPr>
            <a:r>
              <a:rPr lang="en-US" sz="2000" dirty="0"/>
              <a:t>The </a:t>
            </a:r>
            <a:r>
              <a:rPr lang="en-US" sz="2000" i="1" dirty="0"/>
              <a:t>Code</a:t>
            </a:r>
            <a:r>
              <a:rPr lang="en-US" sz="2000" dirty="0"/>
              <a:t> defines the audit as a “</a:t>
            </a:r>
            <a:r>
              <a:rPr lang="en-US" sz="2000" b="1" dirty="0"/>
              <a:t>written assessment</a:t>
            </a:r>
            <a:r>
              <a:rPr lang="en-US" sz="2000" dirty="0"/>
              <a:t>” of the safety conditions in each public school and asks schools to: </a:t>
            </a:r>
          </a:p>
          <a:p>
            <a:pPr lvl="1">
              <a:spcAft>
                <a:spcPts val="600"/>
              </a:spcAft>
            </a:pPr>
            <a:r>
              <a:rPr lang="en-US" sz="2000" b="1" dirty="0"/>
              <a:t>(</a:t>
            </a:r>
            <a:r>
              <a:rPr lang="en-US" sz="2000" b="1" dirty="0" err="1"/>
              <a:t>i</a:t>
            </a:r>
            <a:r>
              <a:rPr lang="en-US" sz="2000" b="1" dirty="0"/>
              <a:t>)</a:t>
            </a:r>
            <a:r>
              <a:rPr lang="en-US" sz="2000" dirty="0"/>
              <a:t> </a:t>
            </a:r>
            <a:r>
              <a:rPr lang="en-US" sz="2000" b="1" dirty="0"/>
              <a:t>identify and </a:t>
            </a:r>
            <a:r>
              <a:rPr lang="en-US" sz="2000" dirty="0"/>
              <a:t>if necessary</a:t>
            </a:r>
            <a:r>
              <a:rPr lang="en-US" sz="2000" b="1" dirty="0"/>
              <a:t>, develop solutions for physical safety concerns, </a:t>
            </a:r>
            <a:r>
              <a:rPr lang="en-US" sz="2000" dirty="0"/>
              <a:t>including building security issues, and </a:t>
            </a:r>
          </a:p>
          <a:p>
            <a:pPr lvl="1">
              <a:spcAft>
                <a:spcPts val="600"/>
              </a:spcAft>
            </a:pPr>
            <a:r>
              <a:rPr lang="en-US" sz="2000" b="1" dirty="0"/>
              <a:t>(ii) identify and evaluate any patterns of student safety concerns </a:t>
            </a:r>
            <a:r>
              <a:rPr lang="en-US" sz="2000" dirty="0"/>
              <a:t>occurring on school property or at school sponsored events.  </a:t>
            </a:r>
          </a:p>
          <a:p>
            <a:r>
              <a:rPr lang="en-US" sz="2000" dirty="0"/>
              <a:t>Solutions and responses </a:t>
            </a:r>
            <a:r>
              <a:rPr lang="en-US" sz="2000" b="1" dirty="0"/>
              <a:t>shall include recommendations for structural adjustments, changes in school safety procedures, and revisions to the school board’s standards for student conduct.  </a:t>
            </a:r>
            <a:endParaRPr lang="en-US" sz="2000" dirty="0"/>
          </a:p>
        </p:txBody>
      </p:sp>
    </p:spTree>
    <p:extLst>
      <p:ext uri="{BB962C8B-B14F-4D97-AF65-F5344CB8AC3E}">
        <p14:creationId xmlns:p14="http://schemas.microsoft.com/office/powerpoint/2010/main" val="1386057301"/>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8480" y="734504"/>
            <a:ext cx="11115040" cy="5002913"/>
          </a:xfrm>
        </p:spPr>
        <p:txBody>
          <a:bodyPr>
            <a:noAutofit/>
          </a:bodyPr>
          <a:lstStyle/>
          <a:p>
            <a:pPr marL="6350" lvl="2" indent="0" algn="ctr">
              <a:spcAft>
                <a:spcPts val="600"/>
              </a:spcAft>
              <a:buNone/>
            </a:pPr>
            <a:r>
              <a:rPr lang="en-US" sz="3200" u="sng" dirty="0">
                <a:latin typeface="Aptos" panose="020B0004020202020204" pitchFamily="34" charset="0"/>
                <a:cs typeface="Calibri" panose="020F0502020204030204" pitchFamily="34" charset="0"/>
              </a:rPr>
              <a:t>Virginia School Safety Audit:</a:t>
            </a:r>
          </a:p>
          <a:p>
            <a:pPr marL="403225" indent="395288">
              <a:spcBef>
                <a:spcPts val="3000"/>
              </a:spcBef>
            </a:pPr>
            <a:r>
              <a:rPr lang="en-US" sz="2400" dirty="0">
                <a:latin typeface="Aptos" panose="020B0004020202020204" pitchFamily="34" charset="0"/>
                <a:cs typeface="Calibri" panose="020F0502020204030204" pitchFamily="34" charset="0"/>
              </a:rPr>
              <a:t>Virginia School Survey of Climate and Working Conditions</a:t>
            </a:r>
          </a:p>
          <a:p>
            <a:pPr marL="403225" indent="395288">
              <a:spcBef>
                <a:spcPts val="3000"/>
              </a:spcBef>
            </a:pPr>
            <a:r>
              <a:rPr lang="en-US" sz="2400" dirty="0">
                <a:latin typeface="Aptos" panose="020B0004020202020204" pitchFamily="34" charset="0"/>
                <a:cs typeface="Calibri" panose="020F0502020204030204" pitchFamily="34" charset="0"/>
              </a:rPr>
              <a:t>Crisis Management Plan </a:t>
            </a:r>
          </a:p>
          <a:p>
            <a:pPr marL="403225" indent="395288">
              <a:spcBef>
                <a:spcPts val="3000"/>
              </a:spcBef>
            </a:pPr>
            <a:r>
              <a:rPr lang="en-US" sz="2400" dirty="0">
                <a:latin typeface="Aptos" panose="020B0004020202020204" pitchFamily="34" charset="0"/>
                <a:cs typeface="Calibri" panose="020F0502020204030204" pitchFamily="34" charset="0"/>
              </a:rPr>
              <a:t>School Safety Inspection Checklist </a:t>
            </a:r>
          </a:p>
          <a:p>
            <a:pPr marL="403225" indent="395288">
              <a:spcBef>
                <a:spcPts val="3000"/>
              </a:spcBef>
            </a:pPr>
            <a:r>
              <a:rPr lang="en-US" sz="2400" dirty="0">
                <a:latin typeface="Aptos" panose="020B0004020202020204" pitchFamily="34" charset="0"/>
                <a:cs typeface="Calibri" panose="020F0502020204030204" pitchFamily="34" charset="0"/>
              </a:rPr>
              <a:t>School Safety Survey &amp; Division Safety Survey</a:t>
            </a:r>
          </a:p>
          <a:p>
            <a:pPr marL="403225" indent="395288">
              <a:spcBef>
                <a:spcPts val="3000"/>
              </a:spcBef>
            </a:pPr>
            <a:r>
              <a:rPr lang="en-US" sz="2400" dirty="0">
                <a:latin typeface="Aptos" panose="020B0004020202020204" pitchFamily="34" charset="0"/>
                <a:cs typeface="Calibri" panose="020F0502020204030204" pitchFamily="34" charset="0"/>
              </a:rPr>
              <a:t>Safety Audit Review</a:t>
            </a:r>
          </a:p>
          <a:p>
            <a:pPr marL="403225" indent="0">
              <a:spcBef>
                <a:spcPts val="3000"/>
              </a:spcBef>
              <a:buNone/>
            </a:pPr>
            <a:r>
              <a:rPr lang="en-US" sz="2400" dirty="0">
                <a:latin typeface="Aptos" panose="020B0004020202020204" pitchFamily="34" charset="0"/>
                <a:cs typeface="Calibri" panose="020F0502020204030204" pitchFamily="34" charset="0"/>
              </a:rPr>
              <a:t>Refer to this </a:t>
            </a:r>
            <a:r>
              <a:rPr lang="en-US" sz="2400" dirty="0">
                <a:latin typeface="Aptos" panose="020B0004020202020204" pitchFamily="34" charset="0"/>
                <a:cs typeface="Calibri" panose="020F0502020204030204" pitchFamily="34" charset="0"/>
                <a:hlinkClick r:id="rId3"/>
              </a:rPr>
              <a:t>link to see a demonstration on Virginia School Safety Audits</a:t>
            </a:r>
            <a:r>
              <a:rPr lang="en-US" sz="2400" dirty="0">
                <a:latin typeface="Aptos" panose="020B0004020202020204" pitchFamily="34" charset="0"/>
                <a:cs typeface="Calibri" panose="020F0502020204030204" pitchFamily="34" charset="0"/>
              </a:rPr>
              <a:t>. </a:t>
            </a:r>
            <a:endParaRPr lang="en-US" dirty="0">
              <a:latin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126608448"/>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1320" y="2015665"/>
            <a:ext cx="8849360" cy="2826669"/>
          </a:xfrm>
        </p:spPr>
        <p:txBody>
          <a:bodyPr vert="horz" lIns="0" tIns="0" rIns="0" bIns="0" rtlCol="0" anchor="t">
            <a:noAutofit/>
          </a:bodyPr>
          <a:lstStyle/>
          <a:p>
            <a:r>
              <a:rPr lang="en-US" sz="2000" dirty="0"/>
              <a:t>Even years- grades 9-12 and school staff serving in those schools </a:t>
            </a:r>
          </a:p>
          <a:p>
            <a:r>
              <a:rPr lang="en-US" sz="2000" dirty="0"/>
              <a:t>Odd years- grades 6-8 and school staff serving in those and elementary schools</a:t>
            </a:r>
            <a:endParaRPr lang="en-US" sz="2000" dirty="0">
              <a:ea typeface="Calibri"/>
              <a:cs typeface="Calibri"/>
            </a:endParaRPr>
          </a:p>
          <a:p>
            <a:pPr>
              <a:buClr>
                <a:srgbClr val="333F50"/>
              </a:buClr>
            </a:pPr>
            <a:r>
              <a:rPr lang="en-US" sz="2000" dirty="0">
                <a:ea typeface="Calibri"/>
                <a:cs typeface="Calibri"/>
                <a:hlinkClick r:id="rId3"/>
              </a:rPr>
              <a:t>Participation Rate Dashboard Link </a:t>
            </a:r>
            <a:endParaRPr lang="en-US" sz="2000" dirty="0">
              <a:ea typeface="Calibri"/>
              <a:cs typeface="Calibri"/>
            </a:endParaRPr>
          </a:p>
          <a:p>
            <a:pPr>
              <a:buClr>
                <a:srgbClr val="333F50"/>
              </a:buClr>
            </a:pPr>
            <a:r>
              <a:rPr lang="en-US" sz="2000" dirty="0"/>
              <a:t>Reports 2-3 months after close</a:t>
            </a:r>
            <a:endParaRPr lang="en-US" sz="2000" dirty="0">
              <a:ea typeface="Calibri"/>
              <a:cs typeface="Calibri"/>
            </a:endParaRPr>
          </a:p>
          <a:p>
            <a:pPr lvl="1">
              <a:buClr>
                <a:srgbClr val="333F50"/>
              </a:buClr>
            </a:pPr>
            <a:r>
              <a:rPr lang="en-US" sz="2000" dirty="0">
                <a:ea typeface="Calibri"/>
                <a:cs typeface="Calibri"/>
              </a:rPr>
              <a:t>School item-level</a:t>
            </a:r>
          </a:p>
          <a:p>
            <a:pPr lvl="1">
              <a:buClr>
                <a:srgbClr val="333F50"/>
              </a:buClr>
            </a:pPr>
            <a:r>
              <a:rPr lang="en-US" sz="2000" dirty="0">
                <a:ea typeface="Calibri"/>
                <a:cs typeface="Calibri"/>
              </a:rPr>
              <a:t>School measure-level summary</a:t>
            </a:r>
          </a:p>
          <a:p>
            <a:pPr lvl="1">
              <a:buClr>
                <a:srgbClr val="333F50"/>
              </a:buClr>
            </a:pPr>
            <a:r>
              <a:rPr lang="en-US" sz="2000" dirty="0">
                <a:ea typeface="Calibri"/>
                <a:cs typeface="Calibri"/>
              </a:rPr>
              <a:t>Division measure-level summary</a:t>
            </a:r>
          </a:p>
          <a:p>
            <a:r>
              <a:rPr lang="en-US" sz="2000" dirty="0">
                <a:hlinkClick r:id="rId4"/>
              </a:rPr>
              <a:t>Climate and Working Conditions Link </a:t>
            </a:r>
            <a:r>
              <a:rPr lang="en-US" sz="2000" dirty="0"/>
              <a:t>of Supplemental Information</a:t>
            </a:r>
          </a:p>
          <a:p>
            <a:pPr lvl="1"/>
            <a:endParaRPr lang="en-US" dirty="0">
              <a:ea typeface="Calibri"/>
              <a:cs typeface="Calibri"/>
            </a:endParaRPr>
          </a:p>
        </p:txBody>
      </p:sp>
      <p:sp>
        <p:nvSpPr>
          <p:cNvPr id="6" name="Title 5"/>
          <p:cNvSpPr>
            <a:spLocks noGrp="1"/>
          </p:cNvSpPr>
          <p:nvPr>
            <p:ph type="title"/>
          </p:nvPr>
        </p:nvSpPr>
        <p:spPr>
          <a:xfrm>
            <a:off x="588010" y="492925"/>
            <a:ext cx="11015980" cy="1042416"/>
          </a:xfrm>
        </p:spPr>
        <p:txBody>
          <a:bodyPr>
            <a:normAutofit/>
          </a:bodyPr>
          <a:lstStyle/>
          <a:p>
            <a:pPr algn="ctr"/>
            <a:r>
              <a:rPr lang="en-US" sz="3200" dirty="0"/>
              <a:t>The Virginia School Survey of Climate and Working Conditions</a:t>
            </a:r>
          </a:p>
        </p:txBody>
      </p:sp>
    </p:spTree>
    <p:extLst>
      <p:ext uri="{BB962C8B-B14F-4D97-AF65-F5344CB8AC3E}">
        <p14:creationId xmlns:p14="http://schemas.microsoft.com/office/powerpoint/2010/main" val="1379176708"/>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5722" y="148351"/>
            <a:ext cx="4592320" cy="1042416"/>
          </a:xfrm>
        </p:spPr>
        <p:txBody>
          <a:bodyPr/>
          <a:lstStyle/>
          <a:p>
            <a:r>
              <a:rPr lang="en-US" sz="3200" dirty="0"/>
              <a:t>Crisis Management Plans</a:t>
            </a:r>
          </a:p>
        </p:txBody>
      </p:sp>
      <p:sp>
        <p:nvSpPr>
          <p:cNvPr id="3" name="Content Placeholder 2"/>
          <p:cNvSpPr>
            <a:spLocks noGrp="1"/>
          </p:cNvSpPr>
          <p:nvPr>
            <p:ph idx="1"/>
          </p:nvPr>
        </p:nvSpPr>
        <p:spPr>
          <a:xfrm>
            <a:off x="819762" y="1016873"/>
            <a:ext cx="10552475" cy="5059809"/>
          </a:xfrm>
        </p:spPr>
        <p:txBody>
          <a:bodyPr>
            <a:normAutofit fontScale="92500"/>
          </a:bodyPr>
          <a:lstStyle/>
          <a:p>
            <a:pPr marL="457200" lvl="1" indent="0">
              <a:lnSpc>
                <a:spcPct val="120000"/>
              </a:lnSpc>
              <a:buNone/>
            </a:pPr>
            <a:r>
              <a:rPr lang="en-US" sz="2000" b="1" dirty="0"/>
              <a:t>Effective July 2020 § </a:t>
            </a:r>
            <a:r>
              <a:rPr lang="en-US" sz="2000" b="1" u="sng" dirty="0">
                <a:hlinkClick r:id="rId3"/>
              </a:rPr>
              <a:t>22.1-279.8</a:t>
            </a:r>
            <a:r>
              <a:rPr lang="en-US" sz="2000" dirty="0"/>
              <a:t> D. Each school board shall ensure that every school that it supervises </a:t>
            </a:r>
            <a:r>
              <a:rPr lang="en-US" sz="2000" b="1" dirty="0"/>
              <a:t>shall develop a written school crisis, emergency management, and medical emergency response plan</a:t>
            </a:r>
            <a:r>
              <a:rPr lang="en-US" sz="2000" dirty="0"/>
              <a:t>, consistent with the definition provided in this section, and shall include the chief law-enforcement officer, the fire chief, the chief of the emergency medical services agency, the executive director of the relevant regional emergency medical services council, and the emergency management official of the locality, or their designees, in the development of such plans.</a:t>
            </a:r>
            <a:endParaRPr lang="en-US" sz="1200" i="1" dirty="0"/>
          </a:p>
          <a:p>
            <a:pPr marL="741363" indent="-241300">
              <a:lnSpc>
                <a:spcPct val="150000"/>
              </a:lnSpc>
            </a:pPr>
            <a:r>
              <a:rPr lang="en-US" sz="2000" dirty="0"/>
              <a:t>Schools update plans</a:t>
            </a:r>
          </a:p>
          <a:p>
            <a:pPr marL="741363" indent="-241300">
              <a:lnSpc>
                <a:spcPct val="150000"/>
              </a:lnSpc>
            </a:pPr>
            <a:r>
              <a:rPr lang="en-US" sz="2000" dirty="0"/>
              <a:t>Division reviews</a:t>
            </a:r>
          </a:p>
          <a:p>
            <a:pPr marL="741363" indent="-241300">
              <a:lnSpc>
                <a:spcPct val="150000"/>
              </a:lnSpc>
            </a:pPr>
            <a:r>
              <a:rPr lang="en-US" sz="2000" dirty="0"/>
              <a:t>Certification due August 31 annually</a:t>
            </a:r>
          </a:p>
          <a:p>
            <a:pPr marL="741363" indent="-241300">
              <a:lnSpc>
                <a:spcPct val="150000"/>
              </a:lnSpc>
            </a:pPr>
            <a:r>
              <a:rPr lang="en-US" sz="2100" dirty="0"/>
              <a:t>School Crisis Management Plan Review and Certification </a:t>
            </a:r>
            <a:r>
              <a:rPr lang="en-US" sz="2000" dirty="0">
                <a:hlinkClick r:id="rId4"/>
              </a:rPr>
              <a:t>Link</a:t>
            </a:r>
            <a:r>
              <a:rPr lang="en-US" sz="2000" dirty="0"/>
              <a:t> of Supplemental Information</a:t>
            </a:r>
            <a:endParaRPr lang="en-US" sz="2000" dirty="0">
              <a:hlinkClick r:id="rId5"/>
            </a:endParaRPr>
          </a:p>
          <a:p>
            <a:pPr marL="457200" lvl="1" indent="0">
              <a:lnSpc>
                <a:spcPct val="200000"/>
              </a:lnSpc>
              <a:buNone/>
            </a:pPr>
            <a:endParaRPr lang="en-US" sz="1200" dirty="0"/>
          </a:p>
        </p:txBody>
      </p:sp>
    </p:spTree>
    <p:extLst>
      <p:ext uri="{BB962C8B-B14F-4D97-AF65-F5344CB8AC3E}">
        <p14:creationId xmlns:p14="http://schemas.microsoft.com/office/powerpoint/2010/main" val="3284757923"/>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3800" y="620664"/>
            <a:ext cx="4724400" cy="1042416"/>
          </a:xfrm>
        </p:spPr>
        <p:txBody>
          <a:bodyPr>
            <a:normAutofit/>
          </a:bodyPr>
          <a:lstStyle/>
          <a:p>
            <a:r>
              <a:rPr lang="en-US" sz="3200" dirty="0"/>
              <a:t>Safety Inspection Checklist</a:t>
            </a:r>
          </a:p>
        </p:txBody>
      </p:sp>
      <p:sp>
        <p:nvSpPr>
          <p:cNvPr id="3" name="Content Placeholder 2"/>
          <p:cNvSpPr>
            <a:spLocks noGrp="1"/>
          </p:cNvSpPr>
          <p:nvPr>
            <p:ph idx="1"/>
          </p:nvPr>
        </p:nvSpPr>
        <p:spPr>
          <a:xfrm>
            <a:off x="1078850" y="2451756"/>
            <a:ext cx="6666519" cy="2456021"/>
          </a:xfrm>
        </p:spPr>
        <p:txBody>
          <a:bodyPr vert="horz" lIns="0" tIns="0" rIns="0" bIns="0" rtlCol="0" anchor="t">
            <a:noAutofit/>
          </a:bodyPr>
          <a:lstStyle/>
          <a:p>
            <a:pPr>
              <a:lnSpc>
                <a:spcPct val="100000"/>
              </a:lnSpc>
              <a:buClr>
                <a:srgbClr val="333F50"/>
              </a:buClr>
            </a:pPr>
            <a:r>
              <a:rPr lang="en-US" sz="2000" dirty="0">
                <a:ea typeface="Calibri"/>
                <a:cs typeface="Calibri"/>
              </a:rPr>
              <a:t>Based on Crime Prevention Through Environmental Design</a:t>
            </a:r>
          </a:p>
          <a:p>
            <a:pPr>
              <a:lnSpc>
                <a:spcPct val="100000"/>
              </a:lnSpc>
              <a:buClr>
                <a:srgbClr val="333F50"/>
              </a:buClr>
            </a:pPr>
            <a:r>
              <a:rPr lang="en-US" sz="2000" dirty="0">
                <a:ea typeface="Calibri"/>
                <a:cs typeface="Calibri"/>
              </a:rPr>
              <a:t>Each school every 3 years (at a minimum)</a:t>
            </a:r>
          </a:p>
          <a:p>
            <a:pPr>
              <a:lnSpc>
                <a:spcPct val="100000"/>
              </a:lnSpc>
              <a:buClr>
                <a:srgbClr val="333F50"/>
              </a:buClr>
            </a:pPr>
            <a:r>
              <a:rPr lang="en-US" sz="2000" dirty="0">
                <a:ea typeface="Calibri"/>
                <a:cs typeface="Calibri"/>
              </a:rPr>
              <a:t>Certification due July 31, 2026</a:t>
            </a:r>
          </a:p>
          <a:p>
            <a:pPr>
              <a:lnSpc>
                <a:spcPct val="100000"/>
              </a:lnSpc>
              <a:buClr>
                <a:srgbClr val="333F50"/>
              </a:buClr>
            </a:pPr>
            <a:r>
              <a:rPr lang="en-US" sz="2000" dirty="0">
                <a:ea typeface="Calibri"/>
                <a:cs typeface="Calibri"/>
                <a:hlinkClick r:id="rId3"/>
              </a:rPr>
              <a:t>School Safety Inspection Link </a:t>
            </a:r>
            <a:r>
              <a:rPr lang="en-US" sz="2000" dirty="0">
                <a:ea typeface="Calibri"/>
                <a:cs typeface="Calibri"/>
              </a:rPr>
              <a:t>to Supplemental Information</a:t>
            </a:r>
            <a:endParaRPr lang="en-US" sz="2000" dirty="0"/>
          </a:p>
          <a:p>
            <a:pPr>
              <a:lnSpc>
                <a:spcPct val="100000"/>
              </a:lnSpc>
            </a:pPr>
            <a:endParaRPr lang="en-US" dirty="0">
              <a:hlinkClick r:id="rId4"/>
            </a:endParaRPr>
          </a:p>
        </p:txBody>
      </p:sp>
      <p:grpSp>
        <p:nvGrpSpPr>
          <p:cNvPr id="5" name="Group 4" descr="Venn diagram where natural surveillance, natural access control, territorial reinforcement, and maintenance converge on Crime Prevention Through Environmental Design.">
            <a:extLst>
              <a:ext uri="{FF2B5EF4-FFF2-40B4-BE49-F238E27FC236}">
                <a16:creationId xmlns:a16="http://schemas.microsoft.com/office/drawing/2014/main" id="{0E4AC41B-FA1D-2416-F190-5CD18D90DFB6}"/>
              </a:ext>
            </a:extLst>
          </p:cNvPr>
          <p:cNvGrpSpPr/>
          <p:nvPr/>
        </p:nvGrpSpPr>
        <p:grpSpPr>
          <a:xfrm>
            <a:off x="7861632" y="1689389"/>
            <a:ext cx="3868176" cy="3781589"/>
            <a:chOff x="6733872" y="2485859"/>
            <a:chExt cx="3868176" cy="3781589"/>
          </a:xfrm>
        </p:grpSpPr>
        <p:sp>
          <p:nvSpPr>
            <p:cNvPr id="9" name="Oval 8"/>
            <p:cNvSpPr/>
            <p:nvPr/>
          </p:nvSpPr>
          <p:spPr>
            <a:xfrm>
              <a:off x="6849807" y="2552248"/>
              <a:ext cx="1934088" cy="1923989"/>
            </a:xfrm>
            <a:prstGeom prst="ellipse">
              <a:avLst/>
            </a:prstGeom>
            <a:solidFill>
              <a:srgbClr val="0099CC">
                <a:alpha val="66000"/>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solidFill>
                    <a:srgbClr val="000000">
                      <a:alpha val="56000"/>
                    </a:srgbClr>
                  </a:solidFill>
                  <a:ea typeface="Calibri" panose="020F0502020204030204" pitchFamily="34" charset="0"/>
                  <a:cs typeface="Times New Roman" panose="02020603050405020304" pitchFamily="18" charset="0"/>
                </a:rPr>
                <a:t>NATURAL SURVEILLANCE</a:t>
              </a:r>
              <a:endParaRPr lang="en-US" sz="1100">
                <a:ea typeface="Calibri" panose="020F0502020204030204" pitchFamily="34" charset="0"/>
                <a:cs typeface="Times New Roman" panose="02020603050405020304" pitchFamily="18" charset="0"/>
              </a:endParaRPr>
            </a:p>
          </p:txBody>
        </p:sp>
        <p:sp>
          <p:nvSpPr>
            <p:cNvPr id="10" name="Oval 9"/>
            <p:cNvSpPr/>
            <p:nvPr/>
          </p:nvSpPr>
          <p:spPr>
            <a:xfrm>
              <a:off x="6733872" y="4343459"/>
              <a:ext cx="1934088" cy="1923989"/>
            </a:xfrm>
            <a:prstGeom prst="ellipse">
              <a:avLst/>
            </a:prstGeom>
            <a:solidFill>
              <a:srgbClr val="00CC99">
                <a:alpha val="54000"/>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a typeface="Calibri" panose="020F0502020204030204" pitchFamily="34" charset="0"/>
                  <a:cs typeface="Times New Roman" panose="02020603050405020304" pitchFamily="18" charset="0"/>
                </a:rPr>
                <a:t>TERRITORIAL REINFORCEMENT</a:t>
              </a:r>
              <a:endParaRPr lang="en-US" sz="1100">
                <a:ea typeface="Calibri" panose="020F0502020204030204" pitchFamily="34" charset="0"/>
                <a:cs typeface="Times New Roman" panose="02020603050405020304" pitchFamily="18" charset="0"/>
              </a:endParaRPr>
            </a:p>
          </p:txBody>
        </p:sp>
        <p:sp>
          <p:nvSpPr>
            <p:cNvPr id="11" name="Oval 10"/>
            <p:cNvSpPr/>
            <p:nvPr/>
          </p:nvSpPr>
          <p:spPr>
            <a:xfrm>
              <a:off x="8552025" y="4343458"/>
              <a:ext cx="1934088" cy="1923989"/>
            </a:xfrm>
            <a:prstGeom prst="ellipse">
              <a:avLst/>
            </a:prstGeom>
            <a:solidFill>
              <a:srgbClr val="92D050">
                <a:alpha val="53000"/>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a typeface="Calibri" panose="020F0502020204030204" pitchFamily="34" charset="0"/>
                  <a:cs typeface="Times New Roman" panose="02020603050405020304" pitchFamily="18" charset="0"/>
                </a:rPr>
                <a:t>MAINTENANCE</a:t>
              </a:r>
              <a:endParaRPr lang="en-US" sz="1100">
                <a:ea typeface="Calibri" panose="020F0502020204030204" pitchFamily="34" charset="0"/>
                <a:cs typeface="Times New Roman" panose="02020603050405020304" pitchFamily="18" charset="0"/>
              </a:endParaRPr>
            </a:p>
          </p:txBody>
        </p:sp>
        <p:sp>
          <p:nvSpPr>
            <p:cNvPr id="12" name="Oval 11"/>
            <p:cNvSpPr/>
            <p:nvPr/>
          </p:nvSpPr>
          <p:spPr>
            <a:xfrm>
              <a:off x="8667960" y="2485859"/>
              <a:ext cx="1934088" cy="1923989"/>
            </a:xfrm>
            <a:prstGeom prst="ellipse">
              <a:avLst/>
            </a:prstGeom>
            <a:solidFill>
              <a:srgbClr val="333399">
                <a:alpha val="79000"/>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solidFill>
                    <a:schemeClr val="bg1"/>
                  </a:solidFill>
                  <a:ea typeface="Calibri" panose="020F0502020204030204" pitchFamily="34" charset="0"/>
                  <a:cs typeface="Times New Roman" panose="02020603050405020304" pitchFamily="18" charset="0"/>
                </a:rPr>
                <a:t>NATURAL ACCESS CONTROL</a:t>
              </a:r>
              <a:endParaRPr lang="en-US" sz="1100">
                <a:solidFill>
                  <a:schemeClr val="bg1"/>
                </a:solidFill>
                <a:ea typeface="Calibri" panose="020F0502020204030204" pitchFamily="34" charset="0"/>
                <a:cs typeface="Times New Roman" panose="02020603050405020304" pitchFamily="18" charset="0"/>
              </a:endParaRPr>
            </a:p>
          </p:txBody>
        </p:sp>
        <p:sp>
          <p:nvSpPr>
            <p:cNvPr id="13" name="Oval 12"/>
            <p:cNvSpPr/>
            <p:nvPr/>
          </p:nvSpPr>
          <p:spPr>
            <a:xfrm>
              <a:off x="7969312" y="3680944"/>
              <a:ext cx="1446312" cy="1442992"/>
            </a:xfrm>
            <a:prstGeom prst="ellipse">
              <a:avLst/>
            </a:prstGeom>
            <a:gradFill flip="none" rotWithShape="1">
              <a:gsLst>
                <a:gs pos="0">
                  <a:schemeClr val="accent1">
                    <a:alpha val="72000"/>
                    <a:lumMod val="0"/>
                    <a:lumOff val="100000"/>
                  </a:schemeClr>
                </a:gs>
                <a:gs pos="42000">
                  <a:srgbClr val="D6E6F4"/>
                </a:gs>
                <a:gs pos="99000">
                  <a:schemeClr val="accent1">
                    <a:lumMod val="45000"/>
                    <a:lumOff val="55000"/>
                  </a:schemeClr>
                </a:gs>
                <a:gs pos="100000">
                  <a:schemeClr val="accent1">
                    <a:lumMod val="45000"/>
                    <a:lumOff val="55000"/>
                  </a:schemeClr>
                </a:gs>
                <a:gs pos="88000">
                  <a:schemeClr val="accent1">
                    <a:lumMod val="30000"/>
                    <a:lumOff val="70000"/>
                    <a:alpha val="48000"/>
                  </a:schemeClr>
                </a:gs>
              </a:gsLst>
              <a:path path="circle">
                <a:fillToRect l="50000" t="50000" r="50000" b="50000"/>
              </a:path>
              <a:tileRect/>
            </a:gradFill>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200" b="1" dirty="0">
                  <a:ea typeface="Calibri" panose="020F0502020204030204" pitchFamily="34" charset="0"/>
                  <a:cs typeface="Times New Roman" panose="02020603050405020304" pitchFamily="18" charset="0"/>
                </a:rPr>
                <a:t>CPTED</a:t>
              </a:r>
              <a:endParaRPr lang="en-US" sz="1100" dirty="0">
                <a:ea typeface="Calibri" panose="020F0502020204030204" pitchFamily="34" charset="0"/>
                <a:cs typeface="Times New Roman" panose="02020603050405020304" pitchFamily="18" charset="0"/>
              </a:endParaRPr>
            </a:p>
            <a:p>
              <a:pPr algn="ctr">
                <a:lnSpc>
                  <a:spcPts val="1000"/>
                </a:lnSpc>
              </a:pPr>
              <a:r>
                <a:rPr lang="en-US" sz="1000" dirty="0">
                  <a:ea typeface="Calibri" panose="020F0502020204030204" pitchFamily="34" charset="0"/>
                  <a:cs typeface="Times New Roman" panose="02020603050405020304" pitchFamily="18" charset="0"/>
                </a:rPr>
                <a:t>Crime Prevention Through Environmental Design</a:t>
              </a:r>
              <a:endParaRPr lang="en-US" sz="1400" dirty="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512987154"/>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8205" y="737134"/>
            <a:ext cx="4415590" cy="1001661"/>
          </a:xfrm>
        </p:spPr>
        <p:txBody>
          <a:bodyPr>
            <a:normAutofit/>
          </a:bodyPr>
          <a:lstStyle/>
          <a:p>
            <a:pPr algn="ctr"/>
            <a:r>
              <a:rPr lang="en-US" sz="3200" dirty="0"/>
              <a:t>School Safety Survey</a:t>
            </a:r>
          </a:p>
        </p:txBody>
      </p:sp>
      <p:sp>
        <p:nvSpPr>
          <p:cNvPr id="3" name="Content Placeholder 2"/>
          <p:cNvSpPr>
            <a:spLocks noGrp="1"/>
          </p:cNvSpPr>
          <p:nvPr>
            <p:ph idx="1"/>
          </p:nvPr>
        </p:nvSpPr>
        <p:spPr>
          <a:xfrm>
            <a:off x="1981200" y="2151214"/>
            <a:ext cx="8229600" cy="2555571"/>
          </a:xfrm>
        </p:spPr>
        <p:txBody>
          <a:bodyPr vert="horz" lIns="0" tIns="0" rIns="0" bIns="0" rtlCol="0" anchor="t">
            <a:noAutofit/>
          </a:bodyPr>
          <a:lstStyle/>
          <a:p>
            <a:pPr>
              <a:lnSpc>
                <a:spcPct val="100000"/>
              </a:lnSpc>
            </a:pPr>
            <a:r>
              <a:rPr lang="en-US" sz="2000" dirty="0"/>
              <a:t>Personnel, threat data, emergency planning data, and training needs</a:t>
            </a:r>
            <a:endParaRPr lang="en-US" sz="2000" dirty="0">
              <a:ea typeface="Calibri"/>
              <a:cs typeface="Calibri"/>
            </a:endParaRPr>
          </a:p>
          <a:p>
            <a:pPr>
              <a:lnSpc>
                <a:spcPct val="100000"/>
              </a:lnSpc>
            </a:pPr>
            <a:r>
              <a:rPr lang="en-US" sz="2000" dirty="0"/>
              <a:t>Used to guide best practices, training, and resources</a:t>
            </a:r>
            <a:endParaRPr lang="en-US" sz="2000" dirty="0">
              <a:ea typeface="Calibri"/>
              <a:cs typeface="Calibri"/>
            </a:endParaRPr>
          </a:p>
          <a:p>
            <a:pPr>
              <a:lnSpc>
                <a:spcPct val="100000"/>
              </a:lnSpc>
              <a:buClr>
                <a:srgbClr val="333F50"/>
              </a:buClr>
            </a:pPr>
            <a:r>
              <a:rPr lang="en-US" sz="2000" dirty="0">
                <a:hlinkClick r:id="rId3"/>
              </a:rPr>
              <a:t>Guidance Document </a:t>
            </a:r>
            <a:r>
              <a:rPr lang="en-US" sz="2000" dirty="0"/>
              <a:t>– April/May</a:t>
            </a:r>
            <a:endParaRPr lang="en-US" sz="2000" dirty="0">
              <a:ea typeface="Calibri"/>
              <a:cs typeface="Calibri"/>
            </a:endParaRPr>
          </a:p>
          <a:p>
            <a:pPr>
              <a:lnSpc>
                <a:spcPct val="100000"/>
              </a:lnSpc>
              <a:buClr>
                <a:srgbClr val="333F50"/>
              </a:buClr>
            </a:pPr>
            <a:r>
              <a:rPr lang="en-US" sz="2000" dirty="0"/>
              <a:t>Survey open May- July</a:t>
            </a:r>
            <a:endParaRPr lang="en-US" sz="2000" dirty="0">
              <a:ea typeface="Calibri"/>
              <a:cs typeface="Calibri"/>
            </a:endParaRPr>
          </a:p>
          <a:p>
            <a:pPr marL="228600" lvl="1">
              <a:lnSpc>
                <a:spcPct val="100000"/>
              </a:lnSpc>
              <a:spcBef>
                <a:spcPts val="1000"/>
              </a:spcBef>
              <a:buClr>
                <a:srgbClr val="333F50"/>
              </a:buClr>
            </a:pPr>
            <a:r>
              <a:rPr lang="en-US" sz="2000" dirty="0"/>
              <a:t>Complete within one month of the last day of school</a:t>
            </a:r>
          </a:p>
          <a:p>
            <a:pPr>
              <a:lnSpc>
                <a:spcPct val="100000"/>
              </a:lnSpc>
              <a:buClr>
                <a:srgbClr val="333F50"/>
              </a:buClr>
            </a:pPr>
            <a:r>
              <a:rPr lang="en-US" sz="2000" dirty="0"/>
              <a:t>Division certifies completion</a:t>
            </a:r>
            <a:endParaRPr lang="en-US" dirty="0"/>
          </a:p>
        </p:txBody>
      </p:sp>
    </p:spTree>
    <p:extLst>
      <p:ext uri="{BB962C8B-B14F-4D97-AF65-F5344CB8AC3E}">
        <p14:creationId xmlns:p14="http://schemas.microsoft.com/office/powerpoint/2010/main" val="3389909008"/>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5580" y="362923"/>
            <a:ext cx="4180840" cy="1325563"/>
          </a:xfrm>
        </p:spPr>
        <p:txBody>
          <a:bodyPr>
            <a:normAutofit/>
          </a:bodyPr>
          <a:lstStyle/>
          <a:p>
            <a:r>
              <a:rPr lang="en-US" sz="3200" dirty="0"/>
              <a:t>Division Safety Survey</a:t>
            </a:r>
          </a:p>
        </p:txBody>
      </p:sp>
      <p:sp>
        <p:nvSpPr>
          <p:cNvPr id="3" name="Content Placeholder 2"/>
          <p:cNvSpPr>
            <a:spLocks noGrp="1"/>
          </p:cNvSpPr>
          <p:nvPr>
            <p:ph idx="1"/>
          </p:nvPr>
        </p:nvSpPr>
        <p:spPr>
          <a:xfrm>
            <a:off x="1728373" y="1781853"/>
            <a:ext cx="9630507" cy="2688547"/>
          </a:xfrm>
        </p:spPr>
        <p:txBody>
          <a:bodyPr vert="horz" lIns="0" tIns="0" rIns="0" bIns="0" rtlCol="0" anchor="t">
            <a:noAutofit/>
          </a:bodyPr>
          <a:lstStyle/>
          <a:p>
            <a:pPr>
              <a:lnSpc>
                <a:spcPct val="150000"/>
              </a:lnSpc>
            </a:pPr>
            <a:r>
              <a:rPr lang="en-US" sz="2000" dirty="0">
                <a:hlinkClick r:id="rId3"/>
              </a:rPr>
              <a:t>Guidance Document </a:t>
            </a:r>
            <a:r>
              <a:rPr lang="en-US" sz="2000" dirty="0"/>
              <a:t>– April/May</a:t>
            </a:r>
          </a:p>
          <a:p>
            <a:pPr>
              <a:lnSpc>
                <a:spcPct val="150000"/>
              </a:lnSpc>
            </a:pPr>
            <a:r>
              <a:rPr lang="en-US" sz="2000" dirty="0">
                <a:ea typeface="Calibri"/>
                <a:cs typeface="Calibri"/>
              </a:rPr>
              <a:t>Provided to each division when all schools in the division are complete</a:t>
            </a:r>
            <a:endParaRPr lang="en-US" sz="2000" dirty="0"/>
          </a:p>
          <a:p>
            <a:pPr lvl="1">
              <a:lnSpc>
                <a:spcPct val="150000"/>
              </a:lnSpc>
              <a:buClr>
                <a:srgbClr val="333F50"/>
              </a:buClr>
            </a:pPr>
            <a:r>
              <a:rPr lang="en-US" sz="2000" dirty="0">
                <a:ea typeface="Calibri"/>
                <a:cs typeface="Calibri"/>
              </a:rPr>
              <a:t>Divisions can track school progress</a:t>
            </a:r>
          </a:p>
          <a:p>
            <a:pPr lvl="1">
              <a:lnSpc>
                <a:spcPct val="150000"/>
              </a:lnSpc>
              <a:buClr>
                <a:srgbClr val="333F50"/>
              </a:buClr>
            </a:pPr>
            <a:r>
              <a:rPr lang="en-US" sz="2000" dirty="0">
                <a:ea typeface="Calibri"/>
                <a:cs typeface="Calibri"/>
              </a:rPr>
              <a:t>Summary report </a:t>
            </a:r>
            <a:endParaRPr lang="en-US" sz="2000" dirty="0"/>
          </a:p>
          <a:p>
            <a:pPr>
              <a:lnSpc>
                <a:spcPct val="150000"/>
              </a:lnSpc>
              <a:buClr>
                <a:srgbClr val="333F50"/>
              </a:buClr>
            </a:pPr>
            <a:r>
              <a:rPr lang="en-US" sz="2000" dirty="0"/>
              <a:t>Include Certifications</a:t>
            </a:r>
            <a:endParaRPr lang="en-US" sz="2000" dirty="0">
              <a:ea typeface="Calibri"/>
              <a:cs typeface="Calibri"/>
            </a:endParaRPr>
          </a:p>
          <a:p>
            <a:pPr>
              <a:lnSpc>
                <a:spcPct val="150000"/>
              </a:lnSpc>
            </a:pPr>
            <a:r>
              <a:rPr lang="en-US" sz="2000" dirty="0"/>
              <a:t>Due July 31 (CMP extension option)</a:t>
            </a:r>
            <a:endParaRPr lang="en-US" sz="2000" dirty="0">
              <a:ea typeface="Calibri"/>
              <a:cs typeface="Calibri"/>
            </a:endParaRPr>
          </a:p>
          <a:p>
            <a:pPr>
              <a:lnSpc>
                <a:spcPct val="100000"/>
              </a:lnSpc>
            </a:pPr>
            <a:endParaRPr lang="en-US" sz="2000" dirty="0"/>
          </a:p>
        </p:txBody>
      </p:sp>
    </p:spTree>
    <p:extLst>
      <p:ext uri="{BB962C8B-B14F-4D97-AF65-F5344CB8AC3E}">
        <p14:creationId xmlns:p14="http://schemas.microsoft.com/office/powerpoint/2010/main" val="666228775"/>
      </p:ext>
    </p:extLst>
  </p:cSld>
  <p:clrMapOvr>
    <a:masterClrMapping/>
  </p:clrMapOvr>
  <mc:AlternateContent xmlns:mc="http://schemas.openxmlformats.org/markup-compatibility/2006" xmlns:p14="http://schemas.microsoft.com/office/powerpoint/2010/main">
    <mc:Choice Requires="p14">
      <p:transition p14:dur="0" advClick="0" advTm="8240"/>
    </mc:Choice>
    <mc:Fallback xmlns="">
      <p:transition advClick="0" advTm="824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TotalTime>
  <Words>1503</Words>
  <Application>Microsoft Office PowerPoint</Application>
  <PresentationFormat>Widescreen</PresentationFormat>
  <Paragraphs>105</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Constantia</vt:lpstr>
      <vt:lpstr>Office Theme</vt:lpstr>
      <vt:lpstr>School Safety Audits and Climate Survey</vt:lpstr>
      <vt:lpstr>PowerPoint Presentation</vt:lpstr>
      <vt:lpstr>PowerPoint Presentation</vt:lpstr>
      <vt:lpstr>PowerPoint Presentation</vt:lpstr>
      <vt:lpstr>The Virginia School Survey of Climate and Working Conditions</vt:lpstr>
      <vt:lpstr>Crisis Management Plans</vt:lpstr>
      <vt:lpstr>Safety Inspection Checklist</vt:lpstr>
      <vt:lpstr>School Safety Survey</vt:lpstr>
      <vt:lpstr>Division Safety Survey</vt:lpstr>
      <vt:lpstr>Safety Audit Review</vt:lpstr>
      <vt:lpstr>Notes regarding “Making the audit available”… (per Virginia Code § 22.1-279.8)</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Wilcox, Nicole (DCJS)</dc:creator>
  <cp:lastModifiedBy>Johnson, Emily (LVA)</cp:lastModifiedBy>
  <cp:revision>5</cp:revision>
  <dcterms:created xsi:type="dcterms:W3CDTF">2026-02-13T12:26:37Z</dcterms:created>
  <dcterms:modified xsi:type="dcterms:W3CDTF">2026-02-18T18:45:28Z</dcterms:modified>
</cp:coreProperties>
</file>