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841" r:id="rId2"/>
  </p:sldMasterIdLst>
  <p:notesMasterIdLst>
    <p:notesMasterId r:id="rId28"/>
  </p:notesMasterIdLst>
  <p:sldIdLst>
    <p:sldId id="326" r:id="rId3"/>
    <p:sldId id="344" r:id="rId4"/>
    <p:sldId id="355" r:id="rId5"/>
    <p:sldId id="357" r:id="rId6"/>
    <p:sldId id="321" r:id="rId7"/>
    <p:sldId id="371" r:id="rId8"/>
    <p:sldId id="345" r:id="rId9"/>
    <p:sldId id="387" r:id="rId10"/>
    <p:sldId id="372" r:id="rId11"/>
    <p:sldId id="373" r:id="rId12"/>
    <p:sldId id="374" r:id="rId13"/>
    <p:sldId id="375" r:id="rId14"/>
    <p:sldId id="376" r:id="rId15"/>
    <p:sldId id="377" r:id="rId16"/>
    <p:sldId id="379" r:id="rId17"/>
    <p:sldId id="378" r:id="rId18"/>
    <p:sldId id="388" r:id="rId19"/>
    <p:sldId id="380" r:id="rId20"/>
    <p:sldId id="381" r:id="rId21"/>
    <p:sldId id="382" r:id="rId22"/>
    <p:sldId id="383" r:id="rId23"/>
    <p:sldId id="385" r:id="rId24"/>
    <p:sldId id="386" r:id="rId25"/>
    <p:sldId id="389" r:id="rId26"/>
    <p:sldId id="35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0334"/>
    <a:srgbClr val="FFFFFF"/>
    <a:srgbClr val="00A8CC"/>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26A11F-B21F-7357-B13F-C24514763D8B}" v="5" dt="2023-11-09T16:23:57.424"/>
    <p1510:client id="{0D919679-5EBE-CB44-811F-D59CB75E6ABC}" v="28" dt="2023-11-09T15:49:57.897"/>
    <p1510:client id="{14FDCE16-F9DA-313D-9D15-7A1EA8B3570A}" v="12" dt="2023-10-16T20:54:12.896"/>
    <p1510:client id="{20D4AD36-56F8-54B0-A74D-039C1E06CD03}" v="71" dt="2023-11-09T16:22:37.631"/>
    <p1510:client id="{423B2F19-A75F-2BF0-5718-35156958E6BA}" v="64" dt="2023-11-09T15:03:28.225"/>
    <p1510:client id="{47594891-9046-03AB-806D-71DAF854FEE7}" v="21" dt="2023-10-17T15:33:11.351"/>
    <p1510:client id="{49BC5ACC-D6FC-3FF2-AEC8-FB9CAF4FA0F3}" v="1393" dt="2023-10-17T01:07:38.958"/>
    <p1510:client id="{525DA21D-6AF6-77D7-6CCA-7523DA0D3BD0}" v="7" dt="2023-10-16T20:23:12.396"/>
    <p1510:client id="{5B43F2F4-D82C-48FB-BDC4-9E46E8103B05}" v="406" dt="2023-10-12T19:30:58.022"/>
    <p1510:client id="{66A0FC84-576E-D1C2-8D15-D927B3BD11C2}" v="22" dt="2023-10-13T17:51:23.556"/>
    <p1510:client id="{6804D1BE-5221-82DE-88F6-4F3DB13EAA7D}" v="49" dt="2023-10-19T14:54:34.659"/>
    <p1510:client id="{7C765B10-879D-820E-4224-A91A2B505873}" v="1" dt="2023-10-12T20:58:35.052"/>
    <p1510:client id="{7D3EDD2D-2B87-2E39-7050-5B9B96BEF622}" v="150" dt="2023-11-03T15:55:10.267"/>
    <p1510:client id="{7F665CB5-CC5F-DACF-B709-E055D4F0202D}" v="752" dt="2023-10-17T16:38:01.136"/>
    <p1510:client id="{8E4B2F4E-B4C4-E467-6103-DABE4E68CD93}" v="1" dt="2023-11-09T15:19:58.113"/>
    <p1510:client id="{D5EBC01A-B23A-65C0-ABB5-A45A002705C1}" v="1770" dt="2023-10-16T17:22:36.663"/>
    <p1510:client id="{D6EDDCD9-D39E-6026-B02D-7243118B91C8}" v="7" dt="2023-10-31T16:16:14.620"/>
    <p1510:client id="{DEB4EB5A-3EE8-C864-0995-6D03201DBDA8}" v="217" dt="2023-11-09T14:51:45.564"/>
    <p1510:client id="{F07F3881-CFF9-4C76-A05D-F11539D6CDB2}" v="218" dt="2023-10-31T14:29:47.252"/>
    <p1510:client id="{FE928D0F-ECED-4EFB-CA9B-63B7FC68C97F}" v="3" dt="2023-10-17T19:14:48.6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89" autoAdjust="0"/>
    <p:restoredTop sz="0" autoAdjust="0"/>
  </p:normalViewPr>
  <p:slideViewPr>
    <p:cSldViewPr snapToGrid="0">
      <p:cViewPr varScale="1">
        <p:scale>
          <a:sx n="92" d="100"/>
          <a:sy n="92" d="100"/>
        </p:scale>
        <p:origin x="63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g, Mckenzie (LVA)" userId="S::mckenzie.long@lva.virginia.gov::a0b4c485-ea25-40b8-9924-b7c0ccf81807" providerId="AD" clId="Web-{F07F3881-CFF9-4C76-A05D-F11539D6CDB2}"/>
    <pc:docChg chg="modSld">
      <pc:chgData name="Long, Mckenzie (LVA)" userId="S::mckenzie.long@lva.virginia.gov::a0b4c485-ea25-40b8-9924-b7c0ccf81807" providerId="AD" clId="Web-{F07F3881-CFF9-4C76-A05D-F11539D6CDB2}" dt="2023-10-31T14:29:47.252" v="214" actId="1076"/>
      <pc:docMkLst>
        <pc:docMk/>
      </pc:docMkLst>
      <pc:sldChg chg="addSp delSp modSp">
        <pc:chgData name="Long, Mckenzie (LVA)" userId="S::mckenzie.long@lva.virginia.gov::a0b4c485-ea25-40b8-9924-b7c0ccf81807" providerId="AD" clId="Web-{F07F3881-CFF9-4C76-A05D-F11539D6CDB2}" dt="2023-10-31T14:29:47.252" v="214" actId="1076"/>
        <pc:sldMkLst>
          <pc:docMk/>
          <pc:sldMk cId="1423817132" sldId="299"/>
        </pc:sldMkLst>
        <pc:spChg chg="mod">
          <ac:chgData name="Long, Mckenzie (LVA)" userId="S::mckenzie.long@lva.virginia.gov::a0b4c485-ea25-40b8-9924-b7c0ccf81807" providerId="AD" clId="Web-{F07F3881-CFF9-4C76-A05D-F11539D6CDB2}" dt="2023-10-31T14:29:47.252" v="214" actId="1076"/>
          <ac:spMkLst>
            <pc:docMk/>
            <pc:sldMk cId="1423817132" sldId="299"/>
            <ac:spMk id="3" creationId="{EC1B2BBE-1C7D-9DDD-2105-5236C4155F2F}"/>
          </ac:spMkLst>
        </pc:spChg>
        <pc:spChg chg="add del mod">
          <ac:chgData name="Long, Mckenzie (LVA)" userId="S::mckenzie.long@lva.virginia.gov::a0b4c485-ea25-40b8-9924-b7c0ccf81807" providerId="AD" clId="Web-{F07F3881-CFF9-4C76-A05D-F11539D6CDB2}" dt="2023-10-31T14:26:52.593" v="196"/>
          <ac:spMkLst>
            <pc:docMk/>
            <pc:sldMk cId="1423817132" sldId="299"/>
            <ac:spMk id="5" creationId="{7D346612-783E-9C0D-AA43-B898F834DED7}"/>
          </ac:spMkLst>
        </pc:spChg>
        <pc:picChg chg="add mod ord modCrop">
          <ac:chgData name="Long, Mckenzie (LVA)" userId="S::mckenzie.long@lva.virginia.gov::a0b4c485-ea25-40b8-9924-b7c0ccf81807" providerId="AD" clId="Web-{F07F3881-CFF9-4C76-A05D-F11539D6CDB2}" dt="2023-10-31T14:28:18.172" v="213" actId="1076"/>
          <ac:picMkLst>
            <pc:docMk/>
            <pc:sldMk cId="1423817132" sldId="299"/>
            <ac:picMk id="6" creationId="{510FFD7F-CADD-5919-19F3-BE2B5C5E825F}"/>
          </ac:picMkLst>
        </pc:picChg>
        <pc:picChg chg="del">
          <ac:chgData name="Long, Mckenzie (LVA)" userId="S::mckenzie.long@lva.virginia.gov::a0b4c485-ea25-40b8-9924-b7c0ccf81807" providerId="AD" clId="Web-{F07F3881-CFF9-4C76-A05D-F11539D6CDB2}" dt="2023-10-31T14:26:36.311" v="195"/>
          <ac:picMkLst>
            <pc:docMk/>
            <pc:sldMk cId="1423817132" sldId="299"/>
            <ac:picMk id="7" creationId="{31FF6FE0-B97B-4AE9-88DC-93495885514F}"/>
          </ac:picMkLst>
        </pc:picChg>
      </pc:sldChg>
    </pc:docChg>
  </pc:docChgLst>
  <pc:docChgLst>
    <pc:chgData name="Harter, Tracy (LVA)" userId="S::tracy.harter@lva.virginia.gov::41a7eb27-1828-45fd-adb0-fe5a256eb91f" providerId="AD" clId="Web-{0026A11F-B21F-7357-B13F-C24514763D8B}"/>
    <pc:docChg chg="modSld">
      <pc:chgData name="Harter, Tracy (LVA)" userId="S::tracy.harter@lva.virginia.gov::41a7eb27-1828-45fd-adb0-fe5a256eb91f" providerId="AD" clId="Web-{0026A11F-B21F-7357-B13F-C24514763D8B}" dt="2023-11-09T16:23:57.424" v="4" actId="20577"/>
      <pc:docMkLst>
        <pc:docMk/>
      </pc:docMkLst>
      <pc:sldChg chg="modSp">
        <pc:chgData name="Harter, Tracy (LVA)" userId="S::tracy.harter@lva.virginia.gov::41a7eb27-1828-45fd-adb0-fe5a256eb91f" providerId="AD" clId="Web-{0026A11F-B21F-7357-B13F-C24514763D8B}" dt="2023-11-09T16:23:57.424" v="4" actId="20577"/>
        <pc:sldMkLst>
          <pc:docMk/>
          <pc:sldMk cId="371156251" sldId="260"/>
        </pc:sldMkLst>
        <pc:spChg chg="mod">
          <ac:chgData name="Harter, Tracy (LVA)" userId="S::tracy.harter@lva.virginia.gov::41a7eb27-1828-45fd-adb0-fe5a256eb91f" providerId="AD" clId="Web-{0026A11F-B21F-7357-B13F-C24514763D8B}" dt="2023-11-09T16:23:57.424" v="4" actId="20577"/>
          <ac:spMkLst>
            <pc:docMk/>
            <pc:sldMk cId="371156251" sldId="260"/>
            <ac:spMk id="67" creationId="{00000000-0000-0000-0000-000000000000}"/>
          </ac:spMkLst>
        </pc:spChg>
      </pc:sldChg>
    </pc:docChg>
  </pc:docChgLst>
  <pc:docChgLst>
    <pc:chgData name="Long, Mckenzie (LVA)" userId="S::mckenzie.long@lva.virginia.gov::a0b4c485-ea25-40b8-9924-b7c0ccf81807" providerId="AD" clId="Web-{D6EDDCD9-D39E-6026-B02D-7243118B91C8}"/>
    <pc:docChg chg="modSld">
      <pc:chgData name="Long, Mckenzie (LVA)" userId="S::mckenzie.long@lva.virginia.gov::a0b4c485-ea25-40b8-9924-b7c0ccf81807" providerId="AD" clId="Web-{D6EDDCD9-D39E-6026-B02D-7243118B91C8}" dt="2023-10-31T16:16:14.620" v="6" actId="20577"/>
      <pc:docMkLst>
        <pc:docMk/>
      </pc:docMkLst>
      <pc:sldChg chg="modSp">
        <pc:chgData name="Long, Mckenzie (LVA)" userId="S::mckenzie.long@lva.virginia.gov::a0b4c485-ea25-40b8-9924-b7c0ccf81807" providerId="AD" clId="Web-{D6EDDCD9-D39E-6026-B02D-7243118B91C8}" dt="2023-10-31T16:16:14.620" v="6" actId="20577"/>
        <pc:sldMkLst>
          <pc:docMk/>
          <pc:sldMk cId="1423817132" sldId="299"/>
        </pc:sldMkLst>
        <pc:spChg chg="mod">
          <ac:chgData name="Long, Mckenzie (LVA)" userId="S::mckenzie.long@lva.virginia.gov::a0b4c485-ea25-40b8-9924-b7c0ccf81807" providerId="AD" clId="Web-{D6EDDCD9-D39E-6026-B02D-7243118B91C8}" dt="2023-10-31T16:16:14.620" v="6" actId="20577"/>
          <ac:spMkLst>
            <pc:docMk/>
            <pc:sldMk cId="1423817132" sldId="299"/>
            <ac:spMk id="3" creationId="{EC1B2BBE-1C7D-9DDD-2105-5236C4155F2F}"/>
          </ac:spMkLst>
        </pc:spChg>
      </pc:sldChg>
    </pc:docChg>
  </pc:docChgLst>
  <pc:docChgLst>
    <pc:chgData name="Harter, Tracy (LVA)" userId="S::tracy.harter@lva.virginia.gov::41a7eb27-1828-45fd-adb0-fe5a256eb91f" providerId="AD" clId="Web-{0D919679-5EBE-CB44-811F-D59CB75E6ABC}"/>
    <pc:docChg chg="delSld modSld">
      <pc:chgData name="Harter, Tracy (LVA)" userId="S::tracy.harter@lva.virginia.gov::41a7eb27-1828-45fd-adb0-fe5a256eb91f" providerId="AD" clId="Web-{0D919679-5EBE-CB44-811F-D59CB75E6ABC}" dt="2023-11-09T15:49:57.897" v="27"/>
      <pc:docMkLst>
        <pc:docMk/>
      </pc:docMkLst>
      <pc:sldChg chg="del">
        <pc:chgData name="Harter, Tracy (LVA)" userId="S::tracy.harter@lva.virginia.gov::41a7eb27-1828-45fd-adb0-fe5a256eb91f" providerId="AD" clId="Web-{0D919679-5EBE-CB44-811F-D59CB75E6ABC}" dt="2023-11-09T15:48:57.413" v="22"/>
        <pc:sldMkLst>
          <pc:docMk/>
          <pc:sldMk cId="4082050996" sldId="269"/>
        </pc:sldMkLst>
      </pc:sldChg>
      <pc:sldChg chg="del">
        <pc:chgData name="Harter, Tracy (LVA)" userId="S::tracy.harter@lva.virginia.gov::41a7eb27-1828-45fd-adb0-fe5a256eb91f" providerId="AD" clId="Web-{0D919679-5EBE-CB44-811F-D59CB75E6ABC}" dt="2023-11-09T15:49:50.741" v="25"/>
        <pc:sldMkLst>
          <pc:docMk/>
          <pc:sldMk cId="1227542952" sldId="278"/>
        </pc:sldMkLst>
      </pc:sldChg>
      <pc:sldChg chg="del">
        <pc:chgData name="Harter, Tracy (LVA)" userId="S::tracy.harter@lva.virginia.gov::41a7eb27-1828-45fd-adb0-fe5a256eb91f" providerId="AD" clId="Web-{0D919679-5EBE-CB44-811F-D59CB75E6ABC}" dt="2023-11-09T15:49:49.601" v="24"/>
        <pc:sldMkLst>
          <pc:docMk/>
          <pc:sldMk cId="17765437" sldId="279"/>
        </pc:sldMkLst>
      </pc:sldChg>
      <pc:sldChg chg="del">
        <pc:chgData name="Harter, Tracy (LVA)" userId="S::tracy.harter@lva.virginia.gov::41a7eb27-1828-45fd-adb0-fe5a256eb91f" providerId="AD" clId="Web-{0D919679-5EBE-CB44-811F-D59CB75E6ABC}" dt="2023-11-09T15:49:51.835" v="26"/>
        <pc:sldMkLst>
          <pc:docMk/>
          <pc:sldMk cId="3079272224" sldId="280"/>
        </pc:sldMkLst>
      </pc:sldChg>
      <pc:sldChg chg="del">
        <pc:chgData name="Harter, Tracy (LVA)" userId="S::tracy.harter@lva.virginia.gov::41a7eb27-1828-45fd-adb0-fe5a256eb91f" providerId="AD" clId="Web-{0D919679-5EBE-CB44-811F-D59CB75E6ABC}" dt="2023-11-09T15:49:45.179" v="23"/>
        <pc:sldMkLst>
          <pc:docMk/>
          <pc:sldMk cId="1515192779" sldId="282"/>
        </pc:sldMkLst>
      </pc:sldChg>
      <pc:sldChg chg="del">
        <pc:chgData name="Harter, Tracy (LVA)" userId="S::tracy.harter@lva.virginia.gov::41a7eb27-1828-45fd-adb0-fe5a256eb91f" providerId="AD" clId="Web-{0D919679-5EBE-CB44-811F-D59CB75E6ABC}" dt="2023-11-09T15:49:57.897" v="27"/>
        <pc:sldMkLst>
          <pc:docMk/>
          <pc:sldMk cId="1176376514" sldId="300"/>
        </pc:sldMkLst>
      </pc:sldChg>
      <pc:sldChg chg="modSp">
        <pc:chgData name="Harter, Tracy (LVA)" userId="S::tracy.harter@lva.virginia.gov::41a7eb27-1828-45fd-adb0-fe5a256eb91f" providerId="AD" clId="Web-{0D919679-5EBE-CB44-811F-D59CB75E6ABC}" dt="2023-11-09T15:45:26.584" v="6" actId="20577"/>
        <pc:sldMkLst>
          <pc:docMk/>
          <pc:sldMk cId="1961887123" sldId="303"/>
        </pc:sldMkLst>
        <pc:spChg chg="mod">
          <ac:chgData name="Harter, Tracy (LVA)" userId="S::tracy.harter@lva.virginia.gov::41a7eb27-1828-45fd-adb0-fe5a256eb91f" providerId="AD" clId="Web-{0D919679-5EBE-CB44-811F-D59CB75E6ABC}" dt="2023-11-09T15:45:26.584" v="6" actId="20577"/>
          <ac:spMkLst>
            <pc:docMk/>
            <pc:sldMk cId="1961887123" sldId="303"/>
            <ac:spMk id="3" creationId="{EC1B2BBE-1C7D-9DDD-2105-5236C4155F2F}"/>
          </ac:spMkLst>
        </pc:spChg>
      </pc:sldChg>
      <pc:sldChg chg="modSp">
        <pc:chgData name="Harter, Tracy (LVA)" userId="S::tracy.harter@lva.virginia.gov::41a7eb27-1828-45fd-adb0-fe5a256eb91f" providerId="AD" clId="Web-{0D919679-5EBE-CB44-811F-D59CB75E6ABC}" dt="2023-11-09T15:47:15.319" v="21" actId="20577"/>
        <pc:sldMkLst>
          <pc:docMk/>
          <pc:sldMk cId="1218358520" sldId="304"/>
        </pc:sldMkLst>
        <pc:spChg chg="mod">
          <ac:chgData name="Harter, Tracy (LVA)" userId="S::tracy.harter@lva.virginia.gov::41a7eb27-1828-45fd-adb0-fe5a256eb91f" providerId="AD" clId="Web-{0D919679-5EBE-CB44-811F-D59CB75E6ABC}" dt="2023-11-09T15:47:15.319" v="21" actId="20577"/>
          <ac:spMkLst>
            <pc:docMk/>
            <pc:sldMk cId="1218358520" sldId="304"/>
            <ac:spMk id="3" creationId="{EC1B2BBE-1C7D-9DDD-2105-5236C4155F2F}"/>
          </ac:spMkLst>
        </pc:spChg>
      </pc:sldChg>
      <pc:sldChg chg="modSp">
        <pc:chgData name="Harter, Tracy (LVA)" userId="S::tracy.harter@lva.virginia.gov::41a7eb27-1828-45fd-adb0-fe5a256eb91f" providerId="AD" clId="Web-{0D919679-5EBE-CB44-811F-D59CB75E6ABC}" dt="2023-11-09T15:46:12.006" v="11" actId="20577"/>
        <pc:sldMkLst>
          <pc:docMk/>
          <pc:sldMk cId="2415901674" sldId="305"/>
        </pc:sldMkLst>
        <pc:spChg chg="mod">
          <ac:chgData name="Harter, Tracy (LVA)" userId="S::tracy.harter@lva.virginia.gov::41a7eb27-1828-45fd-adb0-fe5a256eb91f" providerId="AD" clId="Web-{0D919679-5EBE-CB44-811F-D59CB75E6ABC}" dt="2023-11-09T15:46:12.006" v="11" actId="20577"/>
          <ac:spMkLst>
            <pc:docMk/>
            <pc:sldMk cId="2415901674" sldId="305"/>
            <ac:spMk id="3" creationId="{EC1B2BBE-1C7D-9DDD-2105-5236C4155F2F}"/>
          </ac:spMkLst>
        </pc:spChg>
      </pc:sldChg>
    </pc:docChg>
  </pc:docChgLst>
  <pc:docChgLst>
    <pc:chgData name="Harter, Tracy (LVA)" userId="S::tracy.harter@lva.virginia.gov::41a7eb27-1828-45fd-adb0-fe5a256eb91f" providerId="AD" clId="Web-{8E4B2F4E-B4C4-E467-6103-DABE4E68CD93}"/>
    <pc:docChg chg="modSld">
      <pc:chgData name="Harter, Tracy (LVA)" userId="S::tracy.harter@lva.virginia.gov::41a7eb27-1828-45fd-adb0-fe5a256eb91f" providerId="AD" clId="Web-{8E4B2F4E-B4C4-E467-6103-DABE4E68CD93}" dt="2023-11-09T15:19:58.113" v="0" actId="20577"/>
      <pc:docMkLst>
        <pc:docMk/>
      </pc:docMkLst>
      <pc:sldChg chg="modSp">
        <pc:chgData name="Harter, Tracy (LVA)" userId="S::tracy.harter@lva.virginia.gov::41a7eb27-1828-45fd-adb0-fe5a256eb91f" providerId="AD" clId="Web-{8E4B2F4E-B4C4-E467-6103-DABE4E68CD93}" dt="2023-11-09T15:19:58.113" v="0" actId="20577"/>
        <pc:sldMkLst>
          <pc:docMk/>
          <pc:sldMk cId="1961887123" sldId="303"/>
        </pc:sldMkLst>
        <pc:spChg chg="mod">
          <ac:chgData name="Harter, Tracy (LVA)" userId="S::tracy.harter@lva.virginia.gov::41a7eb27-1828-45fd-adb0-fe5a256eb91f" providerId="AD" clId="Web-{8E4B2F4E-B4C4-E467-6103-DABE4E68CD93}" dt="2023-11-09T15:19:58.113" v="0" actId="20577"/>
          <ac:spMkLst>
            <pc:docMk/>
            <pc:sldMk cId="1961887123" sldId="303"/>
            <ac:spMk id="3" creationId="{EC1B2BBE-1C7D-9DDD-2105-5236C4155F2F}"/>
          </ac:spMkLst>
        </pc:spChg>
      </pc:sldChg>
    </pc:docChg>
  </pc:docChgLst>
  <pc:docChgLst>
    <pc:chgData name="Harter, Tracy (LVA)" userId="S::tracy.harter@lva.virginia.gov::41a7eb27-1828-45fd-adb0-fe5a256eb91f" providerId="AD" clId="Web-{DEB4EB5A-3EE8-C864-0995-6D03201DBDA8}"/>
    <pc:docChg chg="addSld delSld modSld">
      <pc:chgData name="Harter, Tracy (LVA)" userId="S::tracy.harter@lva.virginia.gov::41a7eb27-1828-45fd-adb0-fe5a256eb91f" providerId="AD" clId="Web-{DEB4EB5A-3EE8-C864-0995-6D03201DBDA8}" dt="2023-11-09T14:51:45.564" v="217" actId="20577"/>
      <pc:docMkLst>
        <pc:docMk/>
      </pc:docMkLst>
      <pc:sldChg chg="del">
        <pc:chgData name="Harter, Tracy (LVA)" userId="S::tracy.harter@lva.virginia.gov::41a7eb27-1828-45fd-adb0-fe5a256eb91f" providerId="AD" clId="Web-{DEB4EB5A-3EE8-C864-0995-6D03201DBDA8}" dt="2023-11-09T14:16:38.279" v="1"/>
        <pc:sldMkLst>
          <pc:docMk/>
          <pc:sldMk cId="188327231" sldId="292"/>
        </pc:sldMkLst>
      </pc:sldChg>
      <pc:sldChg chg="modSp">
        <pc:chgData name="Harter, Tracy (LVA)" userId="S::tracy.harter@lva.virginia.gov::41a7eb27-1828-45fd-adb0-fe5a256eb91f" providerId="AD" clId="Web-{DEB4EB5A-3EE8-C864-0995-6D03201DBDA8}" dt="2023-11-09T14:17:57.812" v="11" actId="20577"/>
        <pc:sldMkLst>
          <pc:docMk/>
          <pc:sldMk cId="586333347" sldId="293"/>
        </pc:sldMkLst>
        <pc:spChg chg="mod">
          <ac:chgData name="Harter, Tracy (LVA)" userId="S::tracy.harter@lva.virginia.gov::41a7eb27-1828-45fd-adb0-fe5a256eb91f" providerId="AD" clId="Web-{DEB4EB5A-3EE8-C864-0995-6D03201DBDA8}" dt="2023-11-09T14:17:57.812" v="11" actId="20577"/>
          <ac:spMkLst>
            <pc:docMk/>
            <pc:sldMk cId="586333347" sldId="293"/>
            <ac:spMk id="4" creationId="{1A7BB789-229D-1724-4130-69E21DFC2C69}"/>
          </ac:spMkLst>
        </pc:spChg>
      </pc:sldChg>
      <pc:sldChg chg="modSp">
        <pc:chgData name="Harter, Tracy (LVA)" userId="S::tracy.harter@lva.virginia.gov::41a7eb27-1828-45fd-adb0-fe5a256eb91f" providerId="AD" clId="Web-{DEB4EB5A-3EE8-C864-0995-6D03201DBDA8}" dt="2023-11-09T14:28:10.867" v="180" actId="20577"/>
        <pc:sldMkLst>
          <pc:docMk/>
          <pc:sldMk cId="1500175805" sldId="296"/>
        </pc:sldMkLst>
        <pc:spChg chg="mod">
          <ac:chgData name="Harter, Tracy (LVA)" userId="S::tracy.harter@lva.virginia.gov::41a7eb27-1828-45fd-adb0-fe5a256eb91f" providerId="AD" clId="Web-{DEB4EB5A-3EE8-C864-0995-6D03201DBDA8}" dt="2023-11-09T14:28:10.867" v="180" actId="20577"/>
          <ac:spMkLst>
            <pc:docMk/>
            <pc:sldMk cId="1500175805" sldId="296"/>
            <ac:spMk id="4" creationId="{1A7BB789-229D-1724-4130-69E21DFC2C69}"/>
          </ac:spMkLst>
        </pc:spChg>
      </pc:sldChg>
      <pc:sldChg chg="add replId">
        <pc:chgData name="Harter, Tracy (LVA)" userId="S::tracy.harter@lva.virginia.gov::41a7eb27-1828-45fd-adb0-fe5a256eb91f" providerId="AD" clId="Web-{DEB4EB5A-3EE8-C864-0995-6D03201DBDA8}" dt="2023-11-09T14:16:30.342" v="0"/>
        <pc:sldMkLst>
          <pc:docMk/>
          <pc:sldMk cId="2864104701" sldId="302"/>
        </pc:sldMkLst>
      </pc:sldChg>
      <pc:sldChg chg="modSp add replId">
        <pc:chgData name="Harter, Tracy (LVA)" userId="S::tracy.harter@lva.virginia.gov::41a7eb27-1828-45fd-adb0-fe5a256eb91f" providerId="AD" clId="Web-{DEB4EB5A-3EE8-C864-0995-6D03201DBDA8}" dt="2023-11-09T14:51:23.001" v="212" actId="20577"/>
        <pc:sldMkLst>
          <pc:docMk/>
          <pc:sldMk cId="1961887123" sldId="303"/>
        </pc:sldMkLst>
        <pc:spChg chg="mod">
          <ac:chgData name="Harter, Tracy (LVA)" userId="S::tracy.harter@lva.virginia.gov::41a7eb27-1828-45fd-adb0-fe5a256eb91f" providerId="AD" clId="Web-{DEB4EB5A-3EE8-C864-0995-6D03201DBDA8}" dt="2023-11-09T14:51:23.001" v="212" actId="20577"/>
          <ac:spMkLst>
            <pc:docMk/>
            <pc:sldMk cId="1961887123" sldId="303"/>
            <ac:spMk id="3" creationId="{EC1B2BBE-1C7D-9DDD-2105-5236C4155F2F}"/>
          </ac:spMkLst>
        </pc:spChg>
        <pc:spChg chg="mod">
          <ac:chgData name="Harter, Tracy (LVA)" userId="S::tracy.harter@lva.virginia.gov::41a7eb27-1828-45fd-adb0-fe5a256eb91f" providerId="AD" clId="Web-{DEB4EB5A-3EE8-C864-0995-6D03201DBDA8}" dt="2023-11-09T14:26:58.507" v="106" actId="20577"/>
          <ac:spMkLst>
            <pc:docMk/>
            <pc:sldMk cId="1961887123" sldId="303"/>
            <ac:spMk id="4" creationId="{1A7BB789-229D-1724-4130-69E21DFC2C69}"/>
          </ac:spMkLst>
        </pc:spChg>
      </pc:sldChg>
      <pc:sldChg chg="modSp add replId">
        <pc:chgData name="Harter, Tracy (LVA)" userId="S::tracy.harter@lva.virginia.gov::41a7eb27-1828-45fd-adb0-fe5a256eb91f" providerId="AD" clId="Web-{DEB4EB5A-3EE8-C864-0995-6D03201DBDA8}" dt="2023-11-09T14:51:45.564" v="217" actId="20577"/>
        <pc:sldMkLst>
          <pc:docMk/>
          <pc:sldMk cId="1218358520" sldId="304"/>
        </pc:sldMkLst>
        <pc:spChg chg="mod">
          <ac:chgData name="Harter, Tracy (LVA)" userId="S::tracy.harter@lva.virginia.gov::41a7eb27-1828-45fd-adb0-fe5a256eb91f" providerId="AD" clId="Web-{DEB4EB5A-3EE8-C864-0995-6D03201DBDA8}" dt="2023-11-09T14:51:45.564" v="217" actId="20577"/>
          <ac:spMkLst>
            <pc:docMk/>
            <pc:sldMk cId="1218358520" sldId="304"/>
            <ac:spMk id="3" creationId="{EC1B2BBE-1C7D-9DDD-2105-5236C4155F2F}"/>
          </ac:spMkLst>
        </pc:spChg>
        <pc:spChg chg="mod">
          <ac:chgData name="Harter, Tracy (LVA)" userId="S::tracy.harter@lva.virginia.gov::41a7eb27-1828-45fd-adb0-fe5a256eb91f" providerId="AD" clId="Web-{DEB4EB5A-3EE8-C864-0995-6D03201DBDA8}" dt="2023-11-09T14:28:03.898" v="171" actId="20577"/>
          <ac:spMkLst>
            <pc:docMk/>
            <pc:sldMk cId="1218358520" sldId="304"/>
            <ac:spMk id="4" creationId="{1A7BB789-229D-1724-4130-69E21DFC2C69}"/>
          </ac:spMkLst>
        </pc:spChg>
      </pc:sldChg>
    </pc:docChg>
  </pc:docChgLst>
  <pc:docChgLst>
    <pc:chgData name="Harter, Tracy (LVA)" userId="S::tracy.harter@lva.virginia.gov::41a7eb27-1828-45fd-adb0-fe5a256eb91f" providerId="AD" clId="Web-{423B2F19-A75F-2BF0-5718-35156958E6BA}"/>
    <pc:docChg chg="addSld modSld">
      <pc:chgData name="Harter, Tracy (LVA)" userId="S::tracy.harter@lva.virginia.gov::41a7eb27-1828-45fd-adb0-fe5a256eb91f" providerId="AD" clId="Web-{423B2F19-A75F-2BF0-5718-35156958E6BA}" dt="2023-11-09T15:03:28.225" v="65" actId="20577"/>
      <pc:docMkLst>
        <pc:docMk/>
      </pc:docMkLst>
      <pc:sldChg chg="modSp">
        <pc:chgData name="Harter, Tracy (LVA)" userId="S::tracy.harter@lva.virginia.gov::41a7eb27-1828-45fd-adb0-fe5a256eb91f" providerId="AD" clId="Web-{423B2F19-A75F-2BF0-5718-35156958E6BA}" dt="2023-11-09T14:59:27.017" v="5" actId="20577"/>
        <pc:sldMkLst>
          <pc:docMk/>
          <pc:sldMk cId="1423817132" sldId="299"/>
        </pc:sldMkLst>
        <pc:spChg chg="mod">
          <ac:chgData name="Harter, Tracy (LVA)" userId="S::tracy.harter@lva.virginia.gov::41a7eb27-1828-45fd-adb0-fe5a256eb91f" providerId="AD" clId="Web-{423B2F19-A75F-2BF0-5718-35156958E6BA}" dt="2023-11-09T14:59:27.017" v="5" actId="20577"/>
          <ac:spMkLst>
            <pc:docMk/>
            <pc:sldMk cId="1423817132" sldId="299"/>
            <ac:spMk id="4" creationId="{1A7BB789-229D-1724-4130-69E21DFC2C69}"/>
          </ac:spMkLst>
        </pc:spChg>
      </pc:sldChg>
      <pc:sldChg chg="modSp add replId">
        <pc:chgData name="Harter, Tracy (LVA)" userId="S::tracy.harter@lva.virginia.gov::41a7eb27-1828-45fd-adb0-fe5a256eb91f" providerId="AD" clId="Web-{423B2F19-A75F-2BF0-5718-35156958E6BA}" dt="2023-11-09T15:03:28.225" v="65" actId="20577"/>
        <pc:sldMkLst>
          <pc:docMk/>
          <pc:sldMk cId="2415901674" sldId="305"/>
        </pc:sldMkLst>
        <pc:spChg chg="mod">
          <ac:chgData name="Harter, Tracy (LVA)" userId="S::tracy.harter@lva.virginia.gov::41a7eb27-1828-45fd-adb0-fe5a256eb91f" providerId="AD" clId="Web-{423B2F19-A75F-2BF0-5718-35156958E6BA}" dt="2023-11-09T15:03:28.225" v="65" actId="20577"/>
          <ac:spMkLst>
            <pc:docMk/>
            <pc:sldMk cId="2415901674" sldId="305"/>
            <ac:spMk id="3" creationId="{EC1B2BBE-1C7D-9DDD-2105-5236C4155F2F}"/>
          </ac:spMkLst>
        </pc:spChg>
        <pc:spChg chg="mod">
          <ac:chgData name="Harter, Tracy (LVA)" userId="S::tracy.harter@lva.virginia.gov::41a7eb27-1828-45fd-adb0-fe5a256eb91f" providerId="AD" clId="Web-{423B2F19-A75F-2BF0-5718-35156958E6BA}" dt="2023-11-09T14:59:34.940" v="11" actId="20577"/>
          <ac:spMkLst>
            <pc:docMk/>
            <pc:sldMk cId="2415901674" sldId="305"/>
            <ac:spMk id="4" creationId="{1A7BB789-229D-1724-4130-69E21DFC2C69}"/>
          </ac:spMkLst>
        </pc:spChg>
      </pc:sldChg>
    </pc:docChg>
  </pc:docChgLst>
  <pc:docChgLst>
    <pc:chgData name="Harter, Tracy (LVA)" userId="S::tracy.harter@lva.virginia.gov::41a7eb27-1828-45fd-adb0-fe5a256eb91f" providerId="AD" clId="Web-{7D3EDD2D-2B87-2E39-7050-5B9B96BEF622}"/>
    <pc:docChg chg="addSld delSld modSld sldOrd">
      <pc:chgData name="Harter, Tracy (LVA)" userId="S::tracy.harter@lva.virginia.gov::41a7eb27-1828-45fd-adb0-fe5a256eb91f" providerId="AD" clId="Web-{7D3EDD2D-2B87-2E39-7050-5B9B96BEF622}" dt="2023-11-03T15:55:10.251" v="124" actId="20577"/>
      <pc:docMkLst>
        <pc:docMk/>
      </pc:docMkLst>
      <pc:sldChg chg="addSp delSp modSp mod ord setBg modClrScheme setClrOvrMap chgLayout">
        <pc:chgData name="Harter, Tracy (LVA)" userId="S::tracy.harter@lva.virginia.gov::41a7eb27-1828-45fd-adb0-fe5a256eb91f" providerId="AD" clId="Web-{7D3EDD2D-2B87-2E39-7050-5B9B96BEF622}" dt="2023-11-03T15:55:10.251" v="124" actId="20577"/>
        <pc:sldMkLst>
          <pc:docMk/>
          <pc:sldMk cId="1378696815" sldId="273"/>
        </pc:sldMkLst>
        <pc:spChg chg="mod ord">
          <ac:chgData name="Harter, Tracy (LVA)" userId="S::tracy.harter@lva.virginia.gov::41a7eb27-1828-45fd-adb0-fe5a256eb91f" providerId="AD" clId="Web-{7D3EDD2D-2B87-2E39-7050-5B9B96BEF622}" dt="2023-11-03T15:52:41.015" v="72" actId="1076"/>
          <ac:spMkLst>
            <pc:docMk/>
            <pc:sldMk cId="1378696815" sldId="273"/>
            <ac:spMk id="2" creationId="{8CC66787-69BF-6394-CEC5-27712EEA7EA5}"/>
          </ac:spMkLst>
        </pc:spChg>
        <pc:spChg chg="add del mod ord">
          <ac:chgData name="Harter, Tracy (LVA)" userId="S::tracy.harter@lva.virginia.gov::41a7eb27-1828-45fd-adb0-fe5a256eb91f" providerId="AD" clId="Web-{7D3EDD2D-2B87-2E39-7050-5B9B96BEF622}" dt="2023-11-03T15:45:23.885" v="5"/>
          <ac:spMkLst>
            <pc:docMk/>
            <pc:sldMk cId="1378696815" sldId="273"/>
            <ac:spMk id="3" creationId="{1F0D486D-B583-A155-B1CE-780225BA7F0B}"/>
          </ac:spMkLst>
        </pc:spChg>
        <pc:spChg chg="add del mod ord">
          <ac:chgData name="Harter, Tracy (LVA)" userId="S::tracy.harter@lva.virginia.gov::41a7eb27-1828-45fd-adb0-fe5a256eb91f" providerId="AD" clId="Web-{7D3EDD2D-2B87-2E39-7050-5B9B96BEF622}" dt="2023-11-03T15:45:23.885" v="5"/>
          <ac:spMkLst>
            <pc:docMk/>
            <pc:sldMk cId="1378696815" sldId="273"/>
            <ac:spMk id="4" creationId="{5644CDBD-58E8-6A14-51B2-DE296186A39A}"/>
          </ac:spMkLst>
        </pc:spChg>
        <pc:spChg chg="add del mod ord">
          <ac:chgData name="Harter, Tracy (LVA)" userId="S::tracy.harter@lva.virginia.gov::41a7eb27-1828-45fd-adb0-fe5a256eb91f" providerId="AD" clId="Web-{7D3EDD2D-2B87-2E39-7050-5B9B96BEF622}" dt="2023-11-03T15:53:02.500" v="78"/>
          <ac:spMkLst>
            <pc:docMk/>
            <pc:sldMk cId="1378696815" sldId="273"/>
            <ac:spMk id="5" creationId="{16B11F04-3F06-EAE3-AB60-1121E6F41539}"/>
          </ac:spMkLst>
        </pc:spChg>
        <pc:spChg chg="add mod ord">
          <ac:chgData name="Harter, Tracy (LVA)" userId="S::tracy.harter@lva.virginia.gov::41a7eb27-1828-45fd-adb0-fe5a256eb91f" providerId="AD" clId="Web-{7D3EDD2D-2B87-2E39-7050-5B9B96BEF622}" dt="2023-11-03T15:52:57.593" v="77" actId="14100"/>
          <ac:spMkLst>
            <pc:docMk/>
            <pc:sldMk cId="1378696815" sldId="273"/>
            <ac:spMk id="6" creationId="{03A9292C-1577-7F17-99DD-1F11F9BB07BA}"/>
          </ac:spMkLst>
        </pc:spChg>
        <pc:spChg chg="add del mod ord">
          <ac:chgData name="Harter, Tracy (LVA)" userId="S::tracy.harter@lva.virginia.gov::41a7eb27-1828-45fd-adb0-fe5a256eb91f" providerId="AD" clId="Web-{7D3EDD2D-2B87-2E39-7050-5B9B96BEF622}" dt="2023-11-03T15:51:56.202" v="68"/>
          <ac:spMkLst>
            <pc:docMk/>
            <pc:sldMk cId="1378696815" sldId="273"/>
            <ac:spMk id="7" creationId="{8A6C275C-5482-2E1F-5FD5-A5FD1C26A109}"/>
          </ac:spMkLst>
        </pc:spChg>
        <pc:spChg chg="add del mod ord">
          <ac:chgData name="Harter, Tracy (LVA)" userId="S::tracy.harter@lva.virginia.gov::41a7eb27-1828-45fd-adb0-fe5a256eb91f" providerId="AD" clId="Web-{7D3EDD2D-2B87-2E39-7050-5B9B96BEF622}" dt="2023-11-03T15:51:56.202" v="68"/>
          <ac:spMkLst>
            <pc:docMk/>
            <pc:sldMk cId="1378696815" sldId="273"/>
            <ac:spMk id="8" creationId="{B0464FE6-9BEC-EAA1-717F-93F4745673AF}"/>
          </ac:spMkLst>
        </pc:spChg>
        <pc:spChg chg="add del mod">
          <ac:chgData name="Harter, Tracy (LVA)" userId="S::tracy.harter@lva.virginia.gov::41a7eb27-1828-45fd-adb0-fe5a256eb91f" providerId="AD" clId="Web-{7D3EDD2D-2B87-2E39-7050-5B9B96BEF622}" dt="2023-11-03T15:53:36.281" v="86"/>
          <ac:spMkLst>
            <pc:docMk/>
            <pc:sldMk cId="1378696815" sldId="273"/>
            <ac:spMk id="10" creationId="{E56CF7C6-2B0F-00C2-5A18-203EA61EDA54}"/>
          </ac:spMkLst>
        </pc:spChg>
        <pc:spChg chg="add del">
          <ac:chgData name="Harter, Tracy (LVA)" userId="S::tracy.harter@lva.virginia.gov::41a7eb27-1828-45fd-adb0-fe5a256eb91f" providerId="AD" clId="Web-{7D3EDD2D-2B87-2E39-7050-5B9B96BEF622}" dt="2023-11-03T15:51:13.608" v="66"/>
          <ac:spMkLst>
            <pc:docMk/>
            <pc:sldMk cId="1378696815" sldId="273"/>
            <ac:spMk id="11" creationId="{1DE7243B-5109-444B-8FAF-7437C66BC0E9}"/>
          </ac:spMkLst>
        </pc:spChg>
        <pc:spChg chg="add del mod">
          <ac:chgData name="Harter, Tracy (LVA)" userId="S::tracy.harter@lva.virginia.gov::41a7eb27-1828-45fd-adb0-fe5a256eb91f" providerId="AD" clId="Web-{7D3EDD2D-2B87-2E39-7050-5B9B96BEF622}" dt="2023-11-03T15:53:08.406" v="81"/>
          <ac:spMkLst>
            <pc:docMk/>
            <pc:sldMk cId="1378696815" sldId="273"/>
            <ac:spMk id="12" creationId="{8D0FF6E6-917F-E4BE-9E84-4C3DC2BFD608}"/>
          </ac:spMkLst>
        </pc:spChg>
        <pc:spChg chg="add del">
          <ac:chgData name="Harter, Tracy (LVA)" userId="S::tracy.harter@lva.virginia.gov::41a7eb27-1828-45fd-adb0-fe5a256eb91f" providerId="AD" clId="Web-{7D3EDD2D-2B87-2E39-7050-5B9B96BEF622}" dt="2023-11-03T15:51:13.608" v="66"/>
          <ac:spMkLst>
            <pc:docMk/>
            <pc:sldMk cId="1378696815" sldId="273"/>
            <ac:spMk id="13" creationId="{4C5D6221-DA7B-4611-AA26-7D8E349FDE96}"/>
          </ac:spMkLst>
        </pc:spChg>
        <pc:spChg chg="add mod">
          <ac:chgData name="Harter, Tracy (LVA)" userId="S::tracy.harter@lva.virginia.gov::41a7eb27-1828-45fd-adb0-fe5a256eb91f" providerId="AD" clId="Web-{7D3EDD2D-2B87-2E39-7050-5B9B96BEF622}" dt="2023-11-03T15:55:10.251" v="124" actId="20577"/>
          <ac:spMkLst>
            <pc:docMk/>
            <pc:sldMk cId="1378696815" sldId="273"/>
            <ac:spMk id="14" creationId="{67312058-F607-4A3B-8114-93BB52BBC8F0}"/>
          </ac:spMkLst>
        </pc:spChg>
      </pc:sldChg>
      <pc:sldChg chg="add del replId">
        <pc:chgData name="Harter, Tracy (LVA)" userId="S::tracy.harter@lva.virginia.gov::41a7eb27-1828-45fd-adb0-fe5a256eb91f" providerId="AD" clId="Web-{7D3EDD2D-2B87-2E39-7050-5B9B96BEF622}" dt="2023-11-03T15:44:59.135" v="1"/>
        <pc:sldMkLst>
          <pc:docMk/>
          <pc:sldMk cId="3376546499" sldId="301"/>
        </pc:sldMkLst>
      </pc:sldChg>
      <pc:sldChg chg="add replId">
        <pc:chgData name="Harter, Tracy (LVA)" userId="S::tracy.harter@lva.virginia.gov::41a7eb27-1828-45fd-adb0-fe5a256eb91f" providerId="AD" clId="Web-{7D3EDD2D-2B87-2E39-7050-5B9B96BEF622}" dt="2023-11-03T15:45:08.010" v="2"/>
        <pc:sldMkLst>
          <pc:docMk/>
          <pc:sldMk cId="3632253553" sldId="301"/>
        </pc:sldMkLst>
      </pc:sldChg>
    </pc:docChg>
  </pc:docChgLst>
  <pc:docChgLst>
    <pc:chgData name="Harter, Tracy (LVA)" userId="S::tracy.harter@lva.virginia.gov::41a7eb27-1828-45fd-adb0-fe5a256eb91f" providerId="AD" clId="Web-{20D4AD36-56F8-54B0-A74D-039C1E06CD03}"/>
    <pc:docChg chg="modSld">
      <pc:chgData name="Harter, Tracy (LVA)" userId="S::tracy.harter@lva.virginia.gov::41a7eb27-1828-45fd-adb0-fe5a256eb91f" providerId="AD" clId="Web-{20D4AD36-56F8-54B0-A74D-039C1E06CD03}" dt="2023-11-09T16:22:37.631" v="71" actId="20577"/>
      <pc:docMkLst>
        <pc:docMk/>
      </pc:docMkLst>
      <pc:sldChg chg="modSp">
        <pc:chgData name="Harter, Tracy (LVA)" userId="S::tracy.harter@lva.virginia.gov::41a7eb27-1828-45fd-adb0-fe5a256eb91f" providerId="AD" clId="Web-{20D4AD36-56F8-54B0-A74D-039C1E06CD03}" dt="2023-11-09T16:21:34.926" v="59" actId="20577"/>
        <pc:sldMkLst>
          <pc:docMk/>
          <pc:sldMk cId="1961887123" sldId="303"/>
        </pc:sldMkLst>
        <pc:spChg chg="mod">
          <ac:chgData name="Harter, Tracy (LVA)" userId="S::tracy.harter@lva.virginia.gov::41a7eb27-1828-45fd-adb0-fe5a256eb91f" providerId="AD" clId="Web-{20D4AD36-56F8-54B0-A74D-039C1E06CD03}" dt="2023-11-09T16:21:34.926" v="59" actId="20577"/>
          <ac:spMkLst>
            <pc:docMk/>
            <pc:sldMk cId="1961887123" sldId="303"/>
            <ac:spMk id="3" creationId="{EC1B2BBE-1C7D-9DDD-2105-5236C4155F2F}"/>
          </ac:spMkLst>
        </pc:spChg>
      </pc:sldChg>
      <pc:sldChg chg="modSp">
        <pc:chgData name="Harter, Tracy (LVA)" userId="S::tracy.harter@lva.virginia.gov::41a7eb27-1828-45fd-adb0-fe5a256eb91f" providerId="AD" clId="Web-{20D4AD36-56F8-54B0-A74D-039C1E06CD03}" dt="2023-11-09T16:22:37.631" v="71" actId="20577"/>
        <pc:sldMkLst>
          <pc:docMk/>
          <pc:sldMk cId="1218358520" sldId="304"/>
        </pc:sldMkLst>
        <pc:spChg chg="mod">
          <ac:chgData name="Harter, Tracy (LVA)" userId="S::tracy.harter@lva.virginia.gov::41a7eb27-1828-45fd-adb0-fe5a256eb91f" providerId="AD" clId="Web-{20D4AD36-56F8-54B0-A74D-039C1E06CD03}" dt="2023-11-09T16:22:37.631" v="71" actId="20577"/>
          <ac:spMkLst>
            <pc:docMk/>
            <pc:sldMk cId="1218358520" sldId="304"/>
            <ac:spMk id="3" creationId="{EC1B2BBE-1C7D-9DDD-2105-5236C4155F2F}"/>
          </ac:spMkLst>
        </pc:spChg>
      </pc:sldChg>
      <pc:sldChg chg="modSp">
        <pc:chgData name="Harter, Tracy (LVA)" userId="S::tracy.harter@lva.virginia.gov::41a7eb27-1828-45fd-adb0-fe5a256eb91f" providerId="AD" clId="Web-{20D4AD36-56F8-54B0-A74D-039C1E06CD03}" dt="2023-11-09T16:22:09.380" v="67" actId="20577"/>
        <pc:sldMkLst>
          <pc:docMk/>
          <pc:sldMk cId="2415901674" sldId="305"/>
        </pc:sldMkLst>
        <pc:spChg chg="mod">
          <ac:chgData name="Harter, Tracy (LVA)" userId="S::tracy.harter@lva.virginia.gov::41a7eb27-1828-45fd-adb0-fe5a256eb91f" providerId="AD" clId="Web-{20D4AD36-56F8-54B0-A74D-039C1E06CD03}" dt="2023-11-09T16:22:09.380" v="67" actId="20577"/>
          <ac:spMkLst>
            <pc:docMk/>
            <pc:sldMk cId="2415901674" sldId="305"/>
            <ac:spMk id="3" creationId="{EC1B2BBE-1C7D-9DDD-2105-5236C4155F2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396796-7A88-4F65-B1D3-3499EDF7F608}" type="datetimeFigureOut">
              <a:t>6/12/2026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C228F-1E6E-453F-821B-268AF7974D80}" type="slidenum">
              <a:t>‹#›</a:t>
            </a:fld>
            <a:endParaRPr lang="en-US"/>
          </a:p>
        </p:txBody>
      </p:sp>
    </p:spTree>
    <p:extLst>
      <p:ext uri="{BB962C8B-B14F-4D97-AF65-F5344CB8AC3E}">
        <p14:creationId xmlns:p14="http://schemas.microsoft.com/office/powerpoint/2010/main" val="1605673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38046bbf84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38046bbf84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339721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DA783-FEC6-8F08-4112-EFFBD34A17F9}"/>
              </a:ext>
            </a:extLst>
          </p:cNvPr>
          <p:cNvSpPr>
            <a:spLocks noGrp="1"/>
          </p:cNvSpPr>
          <p:nvPr>
            <p:ph type="ctrTitle"/>
          </p:nvPr>
        </p:nvSpPr>
        <p:spPr>
          <a:xfrm>
            <a:off x="1524000" y="1939227"/>
            <a:ext cx="9144000" cy="2387600"/>
          </a:xfrm>
        </p:spPr>
        <p:txBody>
          <a:bodyPr anchor="b">
            <a:normAutofit/>
          </a:bodyPr>
          <a:lstStyle>
            <a:lvl1pPr algn="l">
              <a:defRPr sz="7200">
                <a:solidFill>
                  <a:schemeClr val="bg1"/>
                </a:solidFill>
                <a:latin typeface="Franklin Gothic Heavy" panose="020B09030201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AF14372-A5BC-4D82-89EB-D7CBDF171353}"/>
              </a:ext>
            </a:extLst>
          </p:cNvPr>
          <p:cNvSpPr>
            <a:spLocks noGrp="1"/>
          </p:cNvSpPr>
          <p:nvPr>
            <p:ph type="subTitle" idx="1"/>
          </p:nvPr>
        </p:nvSpPr>
        <p:spPr>
          <a:xfrm>
            <a:off x="1524000" y="4736592"/>
            <a:ext cx="4572000" cy="1429512"/>
          </a:xfrm>
        </p:spPr>
        <p:txBody>
          <a:bodyPr/>
          <a:lstStyle>
            <a:lvl1pPr marL="0" indent="0" algn="l">
              <a:buNone/>
              <a:defRPr sz="2400">
                <a:solidFill>
                  <a:schemeClr val="accent1"/>
                </a:solidFill>
                <a:latin typeface="Franklin Gothic Medium" panose="020B06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95158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aUntold Third">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CD2F6A-78A0-3644-6C38-8B4170A76E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0706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rp Caption">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638F96E-A994-D34C-E0C8-5022666D33E2}"/>
              </a:ext>
            </a:extLst>
          </p:cNvPr>
          <p:cNvSpPr>
            <a:spLocks noGrp="1" noChangeAspect="1"/>
          </p:cNvSpPr>
          <p:nvPr>
            <p:ph type="pic" sz="quarter" idx="10"/>
          </p:nvPr>
        </p:nvSpPr>
        <p:spPr>
          <a:xfrm>
            <a:off x="1219200" y="0"/>
            <a:ext cx="9753600" cy="5486400"/>
          </a:xfrm>
        </p:spPr>
        <p:txBody>
          <a:bodyPr/>
          <a:lstStyle/>
          <a:p>
            <a:r>
              <a:rPr lang="en-US"/>
              <a:t>Click icon to add picture</a:t>
            </a:r>
          </a:p>
        </p:txBody>
      </p:sp>
      <p:sp>
        <p:nvSpPr>
          <p:cNvPr id="6" name="Text Placeholder 5">
            <a:extLst>
              <a:ext uri="{FF2B5EF4-FFF2-40B4-BE49-F238E27FC236}">
                <a16:creationId xmlns:a16="http://schemas.microsoft.com/office/drawing/2014/main" id="{7969E12E-536A-1B53-E14A-DFEC5476EAA3}"/>
              </a:ext>
            </a:extLst>
          </p:cNvPr>
          <p:cNvSpPr>
            <a:spLocks noGrp="1"/>
          </p:cNvSpPr>
          <p:nvPr>
            <p:ph type="body" sz="quarter" idx="11"/>
          </p:nvPr>
        </p:nvSpPr>
        <p:spPr>
          <a:xfrm>
            <a:off x="1273175" y="5974080"/>
            <a:ext cx="9672638" cy="582613"/>
          </a:xfrm>
        </p:spPr>
        <p:txBody>
          <a:bodyPr/>
          <a:lstStyle>
            <a:lvl1pPr>
              <a:defRPr>
                <a:solidFill>
                  <a:schemeClr val="accent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1616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range Caption">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D57CC923-E5C6-60C5-4ED1-FD0BC0B8E8B4}"/>
              </a:ext>
            </a:extLst>
          </p:cNvPr>
          <p:cNvSpPr>
            <a:spLocks noGrp="1" noChangeAspect="1"/>
          </p:cNvSpPr>
          <p:nvPr>
            <p:ph type="pic" sz="quarter" idx="10"/>
          </p:nvPr>
        </p:nvSpPr>
        <p:spPr>
          <a:xfrm>
            <a:off x="1219200" y="0"/>
            <a:ext cx="9753600" cy="5486400"/>
          </a:xfrm>
        </p:spPr>
        <p:txBody>
          <a:bodyPr/>
          <a:lstStyle/>
          <a:p>
            <a:r>
              <a:rPr lang="en-US"/>
              <a:t>Click icon to add picture</a:t>
            </a:r>
          </a:p>
        </p:txBody>
      </p:sp>
      <p:sp>
        <p:nvSpPr>
          <p:cNvPr id="4" name="Text Placeholder 5">
            <a:extLst>
              <a:ext uri="{FF2B5EF4-FFF2-40B4-BE49-F238E27FC236}">
                <a16:creationId xmlns:a16="http://schemas.microsoft.com/office/drawing/2014/main" id="{A4D124E0-C01C-D613-A7EF-1729CE22C5FF}"/>
              </a:ext>
            </a:extLst>
          </p:cNvPr>
          <p:cNvSpPr>
            <a:spLocks noGrp="1"/>
          </p:cNvSpPr>
          <p:nvPr>
            <p:ph type="body" sz="quarter" idx="11"/>
          </p:nvPr>
        </p:nvSpPr>
        <p:spPr>
          <a:xfrm>
            <a:off x="1273175" y="5974080"/>
            <a:ext cx="9672638" cy="582613"/>
          </a:xfrm>
        </p:spPr>
        <p:txBody>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31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kPurp Caption">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E33CAF97-05DE-A898-776B-1B0AE5A86547}"/>
              </a:ext>
            </a:extLst>
          </p:cNvPr>
          <p:cNvSpPr>
            <a:spLocks noGrp="1" noChangeAspect="1"/>
          </p:cNvSpPr>
          <p:nvPr>
            <p:ph type="pic" sz="quarter" idx="10"/>
          </p:nvPr>
        </p:nvSpPr>
        <p:spPr>
          <a:xfrm>
            <a:off x="1219200" y="0"/>
            <a:ext cx="9753600" cy="5486400"/>
          </a:xfrm>
        </p:spPr>
        <p:txBody>
          <a:bodyPr/>
          <a:lstStyle/>
          <a:p>
            <a:r>
              <a:rPr lang="en-US"/>
              <a:t>Click icon to add picture</a:t>
            </a:r>
          </a:p>
        </p:txBody>
      </p:sp>
      <p:sp>
        <p:nvSpPr>
          <p:cNvPr id="4" name="Text Placeholder 5">
            <a:extLst>
              <a:ext uri="{FF2B5EF4-FFF2-40B4-BE49-F238E27FC236}">
                <a16:creationId xmlns:a16="http://schemas.microsoft.com/office/drawing/2014/main" id="{4823AD15-21C9-0BEA-7044-17446A8FE0FC}"/>
              </a:ext>
            </a:extLst>
          </p:cNvPr>
          <p:cNvSpPr>
            <a:spLocks noGrp="1"/>
          </p:cNvSpPr>
          <p:nvPr>
            <p:ph type="body" sz="quarter" idx="11"/>
          </p:nvPr>
        </p:nvSpPr>
        <p:spPr>
          <a:xfrm>
            <a:off x="1273175" y="5974080"/>
            <a:ext cx="9672638" cy="582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7934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aUntold1">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3643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aUntold2">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7072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FCCF0-CEAB-2B4E-36CC-6210980C21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135B75-B34C-60D8-80C4-C171106BD3F8}"/>
              </a:ext>
            </a:extLst>
          </p:cNvPr>
          <p:cNvSpPr>
            <a:spLocks noGrp="1"/>
          </p:cNvSpPr>
          <p:nvPr>
            <p:ph type="pic" idx="1"/>
          </p:nvPr>
        </p:nvSpPr>
        <p:spPr>
          <a:xfrm>
            <a:off x="5180011" y="457201"/>
            <a:ext cx="64008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8FD6CA3-0743-6E3D-A1DA-DA1A11CCC8FB}"/>
              </a:ext>
            </a:extLst>
          </p:cNvPr>
          <p:cNvSpPr>
            <a:spLocks noGrp="1"/>
          </p:cNvSpPr>
          <p:nvPr>
            <p:ph type="body" sz="half" idx="2"/>
          </p:nvPr>
        </p:nvSpPr>
        <p:spPr>
          <a:xfrm>
            <a:off x="839788" y="2057399"/>
            <a:ext cx="3932237" cy="4113107"/>
          </a:xfrm>
        </p:spPr>
        <p:txBody>
          <a:bodyPr/>
          <a:lstStyle>
            <a:lvl1pPr marL="0" indent="0">
              <a:buNone/>
              <a:defRPr sz="16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80695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9"/>
        <p:cNvGrpSpPr/>
        <p:nvPr/>
      </p:nvGrpSpPr>
      <p:grpSpPr>
        <a:xfrm>
          <a:off x="0" y="0"/>
          <a:ext cx="0" cy="0"/>
          <a:chOff x="0" y="0"/>
          <a:chExt cx="0" cy="0"/>
        </a:xfrm>
      </p:grpSpPr>
      <p:sp>
        <p:nvSpPr>
          <p:cNvPr id="10" name="Google Shape;10;p2"/>
          <p:cNvSpPr txBox="1">
            <a:spLocks noGrp="1"/>
          </p:cNvSpPr>
          <p:nvPr>
            <p:ph type="subTitle" idx="1"/>
          </p:nvPr>
        </p:nvSpPr>
        <p:spPr>
          <a:xfrm>
            <a:off x="609600" y="609600"/>
            <a:ext cx="4573200" cy="5948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2133">
                <a:solidFill>
                  <a:srgbClr val="00A8CB"/>
                </a:solidFill>
                <a:latin typeface="Roboto Slab SemiBold"/>
                <a:ea typeface="Roboto Slab SemiBold"/>
                <a:cs typeface="Roboto Slab SemiBold"/>
                <a:sym typeface="Roboto Slab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 name="Google Shape;11;p2"/>
          <p:cNvSpPr txBox="1"/>
          <p:nvPr/>
        </p:nvSpPr>
        <p:spPr>
          <a:xfrm>
            <a:off x="415600" y="1746287"/>
            <a:ext cx="10308800" cy="615513"/>
          </a:xfrm>
          <a:prstGeom prst="rect">
            <a:avLst/>
          </a:prstGeom>
          <a:noFill/>
          <a:ln>
            <a:noFill/>
          </a:ln>
        </p:spPr>
        <p:txBody>
          <a:bodyPr spcFirstLastPara="1" wrap="square" lIns="121900" tIns="121900" rIns="121900" bIns="121900" anchor="b" anchorCtr="0">
            <a:spAutoFit/>
          </a:bodyPr>
          <a:lstStyle/>
          <a:p>
            <a:pPr marL="0" lvl="0" indent="0" algn="l" rtl="0">
              <a:spcBef>
                <a:spcPts val="0"/>
              </a:spcBef>
              <a:spcAft>
                <a:spcPts val="0"/>
              </a:spcAft>
              <a:buNone/>
            </a:pPr>
            <a:endParaRPr sz="2400"/>
          </a:p>
        </p:txBody>
      </p:sp>
      <p:sp>
        <p:nvSpPr>
          <p:cNvPr id="12" name="Google Shape;12;p2"/>
          <p:cNvSpPr txBox="1">
            <a:spLocks noGrp="1"/>
          </p:cNvSpPr>
          <p:nvPr>
            <p:ph type="title"/>
          </p:nvPr>
        </p:nvSpPr>
        <p:spPr>
          <a:xfrm>
            <a:off x="609600" y="1925000"/>
            <a:ext cx="9776000" cy="3008000"/>
          </a:xfrm>
          <a:prstGeom prst="rect">
            <a:avLst/>
          </a:prstGeom>
        </p:spPr>
        <p:txBody>
          <a:bodyPr spcFirstLastPara="1" wrap="square" lIns="91425" tIns="91425" rIns="91425" bIns="91425" anchor="b" anchorCtr="0">
            <a:normAutofit/>
          </a:bodyPr>
          <a:lstStyle>
            <a:lvl1pPr lvl="0">
              <a:spcBef>
                <a:spcPts val="0"/>
              </a:spcBef>
              <a:spcAft>
                <a:spcPts val="0"/>
              </a:spcAft>
              <a:buClr>
                <a:srgbClr val="EEB111"/>
              </a:buClr>
              <a:buSzPts val="7200"/>
              <a:buFont typeface="Franklin Gothic"/>
              <a:buNone/>
              <a:defRPr sz="9600" b="1">
                <a:solidFill>
                  <a:srgbClr val="EEB111"/>
                </a:solidFill>
                <a:latin typeface="Franklin Gothic"/>
                <a:ea typeface="Franklin Gothic"/>
                <a:cs typeface="Franklin Gothic"/>
                <a:sym typeface="Franklin Gothic"/>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 name="Google Shape;13;p2"/>
          <p:cNvSpPr txBox="1">
            <a:spLocks noGrp="1"/>
          </p:cNvSpPr>
          <p:nvPr>
            <p:ph type="subTitle" idx="2"/>
          </p:nvPr>
        </p:nvSpPr>
        <p:spPr>
          <a:xfrm>
            <a:off x="609600" y="5232000"/>
            <a:ext cx="3710400" cy="10164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2133">
                <a:solidFill>
                  <a:srgbClr val="00A8CB"/>
                </a:solidFill>
                <a:latin typeface="Roboto Slab SemiBold"/>
                <a:ea typeface="Roboto Slab SemiBold"/>
                <a:cs typeface="Roboto Slab SemiBold"/>
                <a:sym typeface="Roboto Slab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2629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urple Top 1">
  <p:cSld name="Purple Top 1">
    <p:bg>
      <p:bgPr>
        <a:blipFill>
          <a:blip r:embed="rId2" cstate="email">
            <a:alphaModFix/>
            <a:extLst>
              <a:ext uri="{28A0092B-C50C-407E-A947-70E740481C1C}">
                <a14:useLocalDpi xmlns:a14="http://schemas.microsoft.com/office/drawing/2010/main" val="0"/>
              </a:ext>
            </a:extLst>
          </a:blip>
          <a:stretch>
            <a:fillRect/>
          </a:stretch>
        </a:blipFill>
        <a:effectLst/>
      </p:bgPr>
    </p:bg>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5B1860"/>
              </a:buClr>
              <a:buSzPts val="3000"/>
              <a:buFont typeface="Franklin Gothic"/>
              <a:buNone/>
              <a:defRPr sz="4000">
                <a:solidFill>
                  <a:srgbClr val="5B1860"/>
                </a:solidFill>
                <a:latin typeface="Franklin Gothic"/>
                <a:ea typeface="Franklin Gothic"/>
                <a:cs typeface="Franklin Gothic"/>
                <a:sym typeface="Franklin Gothic"/>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 name="Google Shape;32;p7"/>
          <p:cNvSpPr txBox="1">
            <a:spLocks noGrp="1"/>
          </p:cNvSpPr>
          <p:nvPr>
            <p:ph type="body" idx="1"/>
          </p:nvPr>
        </p:nvSpPr>
        <p:spPr>
          <a:xfrm>
            <a:off x="415600" y="2363200"/>
            <a:ext cx="5333200" cy="3916000"/>
          </a:xfrm>
          <a:prstGeom prst="rect">
            <a:avLst/>
          </a:prstGeom>
        </p:spPr>
        <p:txBody>
          <a:bodyPr spcFirstLastPara="1" wrap="square" lIns="91425" tIns="91425" rIns="17400" bIns="91425" anchor="t" anchorCtr="0">
            <a:normAutofit/>
          </a:bodyPr>
          <a:lstStyle>
            <a:lvl1pPr marL="609585" lvl="0" indent="-440256" rtl="0">
              <a:spcBef>
                <a:spcPts val="0"/>
              </a:spcBef>
              <a:spcAft>
                <a:spcPts val="0"/>
              </a:spcAft>
              <a:buClr>
                <a:srgbClr val="0D466A"/>
              </a:buClr>
              <a:buSzPts val="1600"/>
              <a:buFont typeface="Roboto"/>
              <a:buChar char="●"/>
              <a:defRPr sz="2133" b="1">
                <a:solidFill>
                  <a:srgbClr val="0D466A"/>
                </a:solidFill>
                <a:latin typeface="Roboto"/>
                <a:ea typeface="Roboto"/>
                <a:cs typeface="Roboto"/>
                <a:sym typeface="Roboto"/>
              </a:defRPr>
            </a:lvl1pPr>
            <a:lvl2pPr marL="1219170" lvl="1" indent="-406390" rtl="0">
              <a:spcBef>
                <a:spcPts val="0"/>
              </a:spcBef>
              <a:spcAft>
                <a:spcPts val="0"/>
              </a:spcAft>
              <a:buClr>
                <a:schemeClr val="dk1"/>
              </a:buClr>
              <a:buSzPts val="1200"/>
              <a:buFont typeface="Roboto"/>
              <a:buChar char="○"/>
              <a:defRPr sz="1600">
                <a:solidFill>
                  <a:schemeClr val="dk1"/>
                </a:solidFill>
                <a:latin typeface="Roboto"/>
                <a:ea typeface="Roboto"/>
                <a:cs typeface="Roboto"/>
                <a:sym typeface="Roboto"/>
              </a:defRPr>
            </a:lvl2pPr>
            <a:lvl3pPr marL="1828754" lvl="2" indent="-406390" rtl="0">
              <a:spcBef>
                <a:spcPts val="0"/>
              </a:spcBef>
              <a:spcAft>
                <a:spcPts val="0"/>
              </a:spcAft>
              <a:buSzPts val="1200"/>
              <a:buFont typeface="Roboto"/>
              <a:buChar char="■"/>
              <a:defRPr sz="1600">
                <a:latin typeface="Roboto"/>
                <a:ea typeface="Roboto"/>
                <a:cs typeface="Roboto"/>
                <a:sym typeface="Roboto"/>
              </a:defRPr>
            </a:lvl3pPr>
            <a:lvl4pPr marL="2438339" lvl="3" indent="-406390" rtl="0">
              <a:spcBef>
                <a:spcPts val="0"/>
              </a:spcBef>
              <a:spcAft>
                <a:spcPts val="0"/>
              </a:spcAft>
              <a:buSzPts val="1200"/>
              <a:buFont typeface="Roboto"/>
              <a:buChar char="●"/>
              <a:defRPr sz="1600">
                <a:latin typeface="Roboto"/>
                <a:ea typeface="Roboto"/>
                <a:cs typeface="Roboto"/>
                <a:sym typeface="Roboto"/>
              </a:defRPr>
            </a:lvl4pPr>
            <a:lvl5pPr marL="3047924" lvl="4" indent="-406390" rtl="0">
              <a:spcBef>
                <a:spcPts val="0"/>
              </a:spcBef>
              <a:spcAft>
                <a:spcPts val="0"/>
              </a:spcAft>
              <a:buSzPts val="1200"/>
              <a:buFont typeface="Roboto"/>
              <a:buChar char="○"/>
              <a:defRPr sz="1600">
                <a:latin typeface="Roboto"/>
                <a:ea typeface="Roboto"/>
                <a:cs typeface="Roboto"/>
                <a:sym typeface="Roboto"/>
              </a:defRPr>
            </a:lvl5pPr>
            <a:lvl6pPr marL="3657509" lvl="5" indent="-406390" rtl="0">
              <a:spcBef>
                <a:spcPts val="0"/>
              </a:spcBef>
              <a:spcAft>
                <a:spcPts val="0"/>
              </a:spcAft>
              <a:buSzPts val="1200"/>
              <a:buFont typeface="Roboto"/>
              <a:buChar char="■"/>
              <a:defRPr sz="1600">
                <a:latin typeface="Roboto"/>
                <a:ea typeface="Roboto"/>
                <a:cs typeface="Roboto"/>
                <a:sym typeface="Roboto"/>
              </a:defRPr>
            </a:lvl6pPr>
            <a:lvl7pPr marL="4267093" lvl="6" indent="-406390" rtl="0">
              <a:spcBef>
                <a:spcPts val="0"/>
              </a:spcBef>
              <a:spcAft>
                <a:spcPts val="0"/>
              </a:spcAft>
              <a:buSzPts val="1200"/>
              <a:buFont typeface="Roboto"/>
              <a:buChar char="●"/>
              <a:defRPr sz="1600">
                <a:latin typeface="Roboto"/>
                <a:ea typeface="Roboto"/>
                <a:cs typeface="Roboto"/>
                <a:sym typeface="Roboto"/>
              </a:defRPr>
            </a:lvl7pPr>
            <a:lvl8pPr marL="4876678" lvl="7" indent="-406390" rtl="0">
              <a:spcBef>
                <a:spcPts val="0"/>
              </a:spcBef>
              <a:spcAft>
                <a:spcPts val="0"/>
              </a:spcAft>
              <a:buSzPts val="1200"/>
              <a:buFont typeface="Roboto"/>
              <a:buChar char="○"/>
              <a:defRPr sz="1600">
                <a:latin typeface="Roboto"/>
                <a:ea typeface="Roboto"/>
                <a:cs typeface="Roboto"/>
                <a:sym typeface="Roboto"/>
              </a:defRPr>
            </a:lvl8pPr>
            <a:lvl9pPr marL="5486263" lvl="8" indent="-406390" rtl="0">
              <a:spcBef>
                <a:spcPts val="0"/>
              </a:spcBef>
              <a:spcAft>
                <a:spcPts val="0"/>
              </a:spcAft>
              <a:buSzPts val="1200"/>
              <a:buFont typeface="Roboto"/>
              <a:buChar char="■"/>
              <a:defRPr sz="1600">
                <a:latin typeface="Roboto"/>
                <a:ea typeface="Roboto"/>
                <a:cs typeface="Roboto"/>
                <a:sym typeface="Roboto"/>
              </a:defRPr>
            </a:lvl9pPr>
          </a:lstStyle>
          <a:p>
            <a:endParaRPr/>
          </a:p>
        </p:txBody>
      </p:sp>
      <p:sp>
        <p:nvSpPr>
          <p:cNvPr id="33" name="Google Shape;33;p7"/>
          <p:cNvSpPr txBox="1">
            <a:spLocks noGrp="1"/>
          </p:cNvSpPr>
          <p:nvPr>
            <p:ph type="body" idx="2"/>
          </p:nvPr>
        </p:nvSpPr>
        <p:spPr>
          <a:xfrm>
            <a:off x="6443200" y="2363200"/>
            <a:ext cx="5333200" cy="3916000"/>
          </a:xfrm>
          <a:prstGeom prst="rect">
            <a:avLst/>
          </a:prstGeom>
        </p:spPr>
        <p:txBody>
          <a:bodyPr spcFirstLastPara="1" wrap="square" lIns="91425" tIns="91425" rIns="91425" bIns="91425" anchor="t" anchorCtr="0">
            <a:normAutofit/>
          </a:bodyPr>
          <a:lstStyle>
            <a:lvl1pPr marL="609585" lvl="0" indent="-440256" rtl="0">
              <a:spcBef>
                <a:spcPts val="0"/>
              </a:spcBef>
              <a:spcAft>
                <a:spcPts val="0"/>
              </a:spcAft>
              <a:buClr>
                <a:srgbClr val="0D466A"/>
              </a:buClr>
              <a:buSzPts val="1600"/>
              <a:buFont typeface="Roboto"/>
              <a:buChar char="●"/>
              <a:defRPr sz="2133" b="1">
                <a:solidFill>
                  <a:srgbClr val="0D466A"/>
                </a:solidFill>
                <a:latin typeface="Roboto"/>
                <a:ea typeface="Roboto"/>
                <a:cs typeface="Roboto"/>
                <a:sym typeface="Roboto"/>
              </a:defRPr>
            </a:lvl1pPr>
            <a:lvl2pPr marL="1219170" lvl="1" indent="-406390" rtl="0">
              <a:spcBef>
                <a:spcPts val="0"/>
              </a:spcBef>
              <a:spcAft>
                <a:spcPts val="0"/>
              </a:spcAft>
              <a:buClr>
                <a:schemeClr val="dk1"/>
              </a:buClr>
              <a:buSzPts val="1200"/>
              <a:buFont typeface="Roboto"/>
              <a:buChar char="○"/>
              <a:defRPr sz="1600">
                <a:solidFill>
                  <a:schemeClr val="dk1"/>
                </a:solidFill>
                <a:latin typeface="Roboto"/>
                <a:ea typeface="Roboto"/>
                <a:cs typeface="Roboto"/>
                <a:sym typeface="Roboto"/>
              </a:defRPr>
            </a:lvl2pPr>
            <a:lvl3pPr marL="1828754" lvl="2" indent="-406390" rtl="0">
              <a:spcBef>
                <a:spcPts val="0"/>
              </a:spcBef>
              <a:spcAft>
                <a:spcPts val="0"/>
              </a:spcAft>
              <a:buSzPts val="1200"/>
              <a:buFont typeface="Roboto"/>
              <a:buChar char="■"/>
              <a:defRPr sz="1600">
                <a:latin typeface="Roboto"/>
                <a:ea typeface="Roboto"/>
                <a:cs typeface="Roboto"/>
                <a:sym typeface="Roboto"/>
              </a:defRPr>
            </a:lvl3pPr>
            <a:lvl4pPr marL="2438339" lvl="3" indent="-406390" rtl="0">
              <a:spcBef>
                <a:spcPts val="0"/>
              </a:spcBef>
              <a:spcAft>
                <a:spcPts val="0"/>
              </a:spcAft>
              <a:buSzPts val="1200"/>
              <a:buFont typeface="Roboto"/>
              <a:buChar char="●"/>
              <a:defRPr sz="1600">
                <a:latin typeface="Roboto"/>
                <a:ea typeface="Roboto"/>
                <a:cs typeface="Roboto"/>
                <a:sym typeface="Roboto"/>
              </a:defRPr>
            </a:lvl4pPr>
            <a:lvl5pPr marL="3047924" lvl="4" indent="-406390" rtl="0">
              <a:spcBef>
                <a:spcPts val="0"/>
              </a:spcBef>
              <a:spcAft>
                <a:spcPts val="0"/>
              </a:spcAft>
              <a:buSzPts val="1200"/>
              <a:buFont typeface="Roboto"/>
              <a:buChar char="○"/>
              <a:defRPr sz="1600">
                <a:latin typeface="Roboto"/>
                <a:ea typeface="Roboto"/>
                <a:cs typeface="Roboto"/>
                <a:sym typeface="Roboto"/>
              </a:defRPr>
            </a:lvl5pPr>
            <a:lvl6pPr marL="3657509" lvl="5" indent="-406390" rtl="0">
              <a:spcBef>
                <a:spcPts val="0"/>
              </a:spcBef>
              <a:spcAft>
                <a:spcPts val="0"/>
              </a:spcAft>
              <a:buSzPts val="1200"/>
              <a:buFont typeface="Roboto"/>
              <a:buChar char="■"/>
              <a:defRPr sz="1600">
                <a:latin typeface="Roboto"/>
                <a:ea typeface="Roboto"/>
                <a:cs typeface="Roboto"/>
                <a:sym typeface="Roboto"/>
              </a:defRPr>
            </a:lvl6pPr>
            <a:lvl7pPr marL="4267093" lvl="6" indent="-406390" rtl="0">
              <a:spcBef>
                <a:spcPts val="0"/>
              </a:spcBef>
              <a:spcAft>
                <a:spcPts val="0"/>
              </a:spcAft>
              <a:buSzPts val="1200"/>
              <a:buFont typeface="Roboto"/>
              <a:buChar char="●"/>
              <a:defRPr sz="1600">
                <a:latin typeface="Roboto"/>
                <a:ea typeface="Roboto"/>
                <a:cs typeface="Roboto"/>
                <a:sym typeface="Roboto"/>
              </a:defRPr>
            </a:lvl7pPr>
            <a:lvl8pPr marL="4876678" lvl="7" indent="-406390" rtl="0">
              <a:spcBef>
                <a:spcPts val="0"/>
              </a:spcBef>
              <a:spcAft>
                <a:spcPts val="0"/>
              </a:spcAft>
              <a:buSzPts val="1200"/>
              <a:buFont typeface="Roboto"/>
              <a:buChar char="○"/>
              <a:defRPr sz="1600">
                <a:latin typeface="Roboto"/>
                <a:ea typeface="Roboto"/>
                <a:cs typeface="Roboto"/>
                <a:sym typeface="Roboto"/>
              </a:defRPr>
            </a:lvl8pPr>
            <a:lvl9pPr marL="5486263" lvl="8" indent="-406390" rtl="0">
              <a:spcBef>
                <a:spcPts val="0"/>
              </a:spcBef>
              <a:spcAft>
                <a:spcPts val="0"/>
              </a:spcAft>
              <a:buSzPts val="1200"/>
              <a:buFont typeface="Roboto"/>
              <a:buChar char="■"/>
              <a:defRPr sz="1600">
                <a:latin typeface="Roboto"/>
                <a:ea typeface="Roboto"/>
                <a:cs typeface="Roboto"/>
                <a:sym typeface="Roboto"/>
              </a:defRPr>
            </a:lvl9pPr>
          </a:lstStyle>
          <a:p>
            <a:endParaRPr/>
          </a:p>
        </p:txBody>
      </p:sp>
    </p:spTree>
    <p:extLst>
      <p:ext uri="{BB962C8B-B14F-4D97-AF65-F5344CB8AC3E}">
        <p14:creationId xmlns:p14="http://schemas.microsoft.com/office/powerpoint/2010/main" val="564276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lt Title / Section Header">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9839C-E0DE-5A22-1507-CF9B8AC263F7}"/>
              </a:ext>
            </a:extLst>
          </p:cNvPr>
          <p:cNvSpPr>
            <a:spLocks noGrp="1"/>
          </p:cNvSpPr>
          <p:nvPr>
            <p:ph type="title"/>
          </p:nvPr>
        </p:nvSpPr>
        <p:spPr>
          <a:xfrm>
            <a:off x="746506" y="576263"/>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3F894B-853B-A0B5-1C16-C679C7C33647}"/>
              </a:ext>
            </a:extLst>
          </p:cNvPr>
          <p:cNvSpPr>
            <a:spLocks noGrp="1"/>
          </p:cNvSpPr>
          <p:nvPr>
            <p:ph type="body" idx="1"/>
          </p:nvPr>
        </p:nvSpPr>
        <p:spPr>
          <a:xfrm>
            <a:off x="6096000" y="3748215"/>
            <a:ext cx="516610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49938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E4B1A-871C-9DDB-5714-66E3EEDEF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C8ACA7-0172-2B00-1B81-E4C4BB201829}"/>
              </a:ext>
            </a:extLst>
          </p:cNvPr>
          <p:cNvSpPr>
            <a:spLocks noGrp="1"/>
          </p:cNvSpPr>
          <p:nvPr>
            <p:ph sz="half" idx="1"/>
          </p:nvPr>
        </p:nvSpPr>
        <p:spPr>
          <a:xfrm>
            <a:off x="838200" y="2017775"/>
            <a:ext cx="5181600" cy="415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78513F-4F10-3456-027C-563A2F5F5D20}"/>
              </a:ext>
            </a:extLst>
          </p:cNvPr>
          <p:cNvSpPr>
            <a:spLocks noGrp="1"/>
          </p:cNvSpPr>
          <p:nvPr>
            <p:ph sz="half" idx="2"/>
          </p:nvPr>
        </p:nvSpPr>
        <p:spPr>
          <a:xfrm>
            <a:off x="6172200" y="2017775"/>
            <a:ext cx="5181600" cy="4159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408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0407-503A-8D29-927B-EFC704EE93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DC007F-D7E4-A20A-759C-001E7CCCB5ED}"/>
              </a:ext>
            </a:extLst>
          </p:cNvPr>
          <p:cNvSpPr>
            <a:spLocks noGrp="1"/>
          </p:cNvSpPr>
          <p:nvPr>
            <p:ph sz="half" idx="1"/>
          </p:nvPr>
        </p:nvSpPr>
        <p:spPr>
          <a:xfrm>
            <a:off x="838200" y="2017775"/>
            <a:ext cx="5181600" cy="415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751ACF-74AC-D88D-42F6-FDD569A1A5C6}"/>
              </a:ext>
            </a:extLst>
          </p:cNvPr>
          <p:cNvSpPr>
            <a:spLocks noGrp="1"/>
          </p:cNvSpPr>
          <p:nvPr>
            <p:ph sz="half" idx="2"/>
          </p:nvPr>
        </p:nvSpPr>
        <p:spPr>
          <a:xfrm>
            <a:off x="6172200" y="2017775"/>
            <a:ext cx="5181600" cy="4159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7032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kPurp Curve">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05F3-C99F-DC71-66A5-86AE579DBEFC}"/>
              </a:ext>
            </a:extLst>
          </p:cNvPr>
          <p:cNvSpPr>
            <a:spLocks noGrp="1"/>
          </p:cNvSpPr>
          <p:nvPr>
            <p:ph type="title"/>
          </p:nvPr>
        </p:nvSpPr>
        <p:spPr>
          <a:xfrm>
            <a:off x="637032" y="481520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C576781-A5A6-32B1-FED4-F3C877F105C3}"/>
              </a:ext>
            </a:extLst>
          </p:cNvPr>
          <p:cNvSpPr>
            <a:spLocks noGrp="1"/>
          </p:cNvSpPr>
          <p:nvPr>
            <p:ph idx="1"/>
          </p:nvPr>
        </p:nvSpPr>
        <p:spPr>
          <a:xfrm>
            <a:off x="637031" y="717233"/>
            <a:ext cx="6034701" cy="36431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1A294CE8-206D-55C0-12C2-B25F5E107986}"/>
              </a:ext>
            </a:extLst>
          </p:cNvPr>
          <p:cNvSpPr>
            <a:spLocks noGrp="1"/>
          </p:cNvSpPr>
          <p:nvPr>
            <p:ph type="pic" sz="quarter" idx="10"/>
          </p:nvPr>
        </p:nvSpPr>
        <p:spPr>
          <a:xfrm>
            <a:off x="7495032" y="702755"/>
            <a:ext cx="3657600" cy="3657600"/>
          </a:xfrm>
        </p:spPr>
        <p:txBody>
          <a:bodyPr/>
          <a:lstStyle/>
          <a:p>
            <a:r>
              <a:rPr lang="en-US"/>
              <a:t>Click icon to add picture</a:t>
            </a:r>
          </a:p>
        </p:txBody>
      </p:sp>
    </p:spTree>
    <p:extLst>
      <p:ext uri="{BB962C8B-B14F-4D97-AF65-F5344CB8AC3E}">
        <p14:creationId xmlns:p14="http://schemas.microsoft.com/office/powerpoint/2010/main" val="1201882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rp Third">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F161B-351E-7B4B-123E-09F837176D0E}"/>
              </a:ext>
            </a:extLst>
          </p:cNvPr>
          <p:cNvSpPr>
            <a:spLocks noGrp="1"/>
          </p:cNvSpPr>
          <p:nvPr>
            <p:ph type="title"/>
          </p:nvPr>
        </p:nvSpPr>
        <p:spPr>
          <a:xfrm>
            <a:off x="4626864" y="487045"/>
            <a:ext cx="6979920" cy="1325563"/>
          </a:xfrm>
        </p:spPr>
        <p:txBody>
          <a:bodyPr/>
          <a:lstStyle>
            <a:lvl1pPr>
              <a:defRPr>
                <a:solidFill>
                  <a:schemeClr val="accent6"/>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64C192A0-97B9-4559-B5ED-49FBA502BC91}"/>
              </a:ext>
            </a:extLst>
          </p:cNvPr>
          <p:cNvSpPr>
            <a:spLocks noGrp="1"/>
          </p:cNvSpPr>
          <p:nvPr>
            <p:ph sz="quarter" idx="4"/>
          </p:nvPr>
        </p:nvSpPr>
        <p:spPr>
          <a:xfrm>
            <a:off x="4626864" y="1986915"/>
            <a:ext cx="6870192" cy="4384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433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ange Third">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4D444EF-9842-F98F-4F97-C3343279F18B}"/>
              </a:ext>
            </a:extLst>
          </p:cNvPr>
          <p:cNvSpPr>
            <a:spLocks noGrp="1"/>
          </p:cNvSpPr>
          <p:nvPr>
            <p:ph type="body" sz="quarter" idx="10"/>
          </p:nvPr>
        </p:nvSpPr>
        <p:spPr>
          <a:xfrm>
            <a:off x="609600" y="1584325"/>
            <a:ext cx="2749550" cy="3646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D5E0B2A1-36CF-8544-1483-2B96F7B33138}"/>
              </a:ext>
            </a:extLst>
          </p:cNvPr>
          <p:cNvSpPr>
            <a:spLocks noGrp="1"/>
          </p:cNvSpPr>
          <p:nvPr>
            <p:ph type="body" sz="quarter" idx="11"/>
          </p:nvPr>
        </p:nvSpPr>
        <p:spPr>
          <a:xfrm>
            <a:off x="5181791" y="1584325"/>
            <a:ext cx="6400609" cy="3694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8369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kPurp Third">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51F914A-5ADA-17B0-841C-CC4C1B9A0275}"/>
              </a:ext>
            </a:extLst>
          </p:cNvPr>
          <p:cNvSpPr>
            <a:spLocks noGrp="1"/>
          </p:cNvSpPr>
          <p:nvPr>
            <p:ph type="body" sz="quarter" idx="10"/>
          </p:nvPr>
        </p:nvSpPr>
        <p:spPr>
          <a:xfrm>
            <a:off x="603250" y="1609725"/>
            <a:ext cx="2779713" cy="36450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393917B4-E099-3858-405B-578E5231DB1B}"/>
              </a:ext>
            </a:extLst>
          </p:cNvPr>
          <p:cNvSpPr>
            <a:spLocks noGrp="1"/>
          </p:cNvSpPr>
          <p:nvPr>
            <p:ph type="pic" sz="quarter" idx="11"/>
          </p:nvPr>
        </p:nvSpPr>
        <p:spPr>
          <a:xfrm>
            <a:off x="5169154" y="1137443"/>
            <a:ext cx="6383337" cy="4583113"/>
          </a:xfrm>
        </p:spPr>
        <p:txBody>
          <a:bodyPr/>
          <a:lstStyle/>
          <a:p>
            <a:r>
              <a:rPr lang="en-US"/>
              <a:t>Click icon to add picture</a:t>
            </a:r>
          </a:p>
        </p:txBody>
      </p:sp>
    </p:spTree>
    <p:extLst>
      <p:ext uri="{BB962C8B-B14F-4D97-AF65-F5344CB8AC3E}">
        <p14:creationId xmlns:p14="http://schemas.microsoft.com/office/powerpoint/2010/main" val="3124742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n Curve">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AA0B8-4059-440D-9D64-4F0C621DD86B}"/>
              </a:ext>
            </a:extLst>
          </p:cNvPr>
          <p:cNvSpPr>
            <a:spLocks noGrp="1"/>
          </p:cNvSpPr>
          <p:nvPr>
            <p:ph type="title"/>
          </p:nvPr>
        </p:nvSpPr>
        <p:spPr>
          <a:xfrm>
            <a:off x="614680" y="378673"/>
            <a:ext cx="10515600" cy="1233382"/>
          </a:xfrm>
        </p:spPr>
        <p:txBody>
          <a:bodyPr/>
          <a:lstStyle>
            <a:lvl1pPr>
              <a:defRPr>
                <a:solidFill>
                  <a:schemeClr val="tx2"/>
                </a:solidFill>
              </a:defRPr>
            </a:lvl1pPr>
          </a:lstStyle>
          <a:p>
            <a:r>
              <a:rPr lang="en-US"/>
              <a:t>Click to edit Master title style</a:t>
            </a:r>
          </a:p>
        </p:txBody>
      </p:sp>
      <p:sp>
        <p:nvSpPr>
          <p:cNvPr id="4" name="Picture Placeholder 3">
            <a:extLst>
              <a:ext uri="{FF2B5EF4-FFF2-40B4-BE49-F238E27FC236}">
                <a16:creationId xmlns:a16="http://schemas.microsoft.com/office/drawing/2014/main" id="{76C424A5-3D2A-3473-76B2-E1D72F4F9A63}"/>
              </a:ext>
            </a:extLst>
          </p:cNvPr>
          <p:cNvSpPr>
            <a:spLocks noGrp="1"/>
          </p:cNvSpPr>
          <p:nvPr>
            <p:ph type="pic" sz="quarter" idx="10"/>
          </p:nvPr>
        </p:nvSpPr>
        <p:spPr>
          <a:xfrm>
            <a:off x="609598" y="2079625"/>
            <a:ext cx="4572000" cy="4572000"/>
          </a:xfrm>
        </p:spPr>
        <p:txBody>
          <a:bodyPr/>
          <a:lstStyle/>
          <a:p>
            <a:r>
              <a:rPr lang="en-US"/>
              <a:t>Click icon to add picture</a:t>
            </a:r>
          </a:p>
        </p:txBody>
      </p:sp>
      <p:sp>
        <p:nvSpPr>
          <p:cNvPr id="6" name="Text Placeholder 5">
            <a:extLst>
              <a:ext uri="{FF2B5EF4-FFF2-40B4-BE49-F238E27FC236}">
                <a16:creationId xmlns:a16="http://schemas.microsoft.com/office/drawing/2014/main" id="{E67C690B-BAFD-A4C8-F535-69369F8761FD}"/>
              </a:ext>
            </a:extLst>
          </p:cNvPr>
          <p:cNvSpPr>
            <a:spLocks noGrp="1"/>
          </p:cNvSpPr>
          <p:nvPr>
            <p:ph type="body" sz="quarter" idx="11"/>
          </p:nvPr>
        </p:nvSpPr>
        <p:spPr>
          <a:xfrm>
            <a:off x="5764107" y="3020907"/>
            <a:ext cx="5366173" cy="36307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2820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1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ED8D2D-FC80-8CD3-2758-259167A647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898A8B-EEE7-9739-AA9E-90F20575A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156639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Lst>
  <p:txStyles>
    <p:titleStyle>
      <a:lvl1pPr algn="l" defTabSz="914400" rtl="0" eaLnBrk="1" latinLnBrk="0" hangingPunct="1">
        <a:lnSpc>
          <a:spcPct val="90000"/>
        </a:lnSpc>
        <a:spcBef>
          <a:spcPct val="0"/>
        </a:spcBef>
        <a:buNone/>
        <a:defRPr sz="4400" kern="1200">
          <a:solidFill>
            <a:schemeClr val="bg1"/>
          </a:solidFill>
          <a:latin typeface="Franklin Gothic Heavy" panose="020B09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Rockwell Light" panose="020B0604020202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solidFill>
          <a:latin typeface="Franklin Gothic Medium Cond" panose="020B06060304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Rockwell Light" panose="02040303020102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4" cstate="email">
            <a:alphaModFix/>
            <a:extLst>
              <a:ext uri="{28A0092B-C50C-407E-A947-70E740481C1C}">
                <a14:useLocalDpi xmlns:a14="http://schemas.microsoft.com/office/drawing/2010/main" val="0"/>
              </a:ext>
            </a:extLst>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6901654"/>
      </p:ext>
    </p:extLst>
  </p:cSld>
  <p:clrMap bg1="lt1" tx1="dk1" bg2="dk2" tx2="lt2" accent1="accent1" accent2="accent2" accent3="accent3" accent4="accent4" accent5="accent5" accent6="accent6" hlink="hlink" folHlink="folHlink"/>
  <p:sldLayoutIdLst>
    <p:sldLayoutId id="2147483842" r:id="rId1"/>
    <p:sldLayoutId id="214748384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0.jpeg"/><Relationship Id="rId1" Type="http://schemas.openxmlformats.org/officeDocument/2006/relationships/slideLayout" Target="../slideLayouts/slideLayout11.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8" Type="http://schemas.openxmlformats.org/officeDocument/2006/relationships/hyperlink" Target="https://ead.lib.virginia.edu/vivaxtf/search?title=apprenticeship;f1-publisher=Library%20of%20Virginia;smode=advanced;startDoc=21" TargetMode="External"/><Relationship Id="rId3" Type="http://schemas.openxmlformats.org/officeDocument/2006/relationships/image" Target="../media/image34.png"/><Relationship Id="rId7" Type="http://schemas.openxmlformats.org/officeDocument/2006/relationships/hyperlink" Target="https://ead.lib.virginia.edu/vivaxtf/view?docId=lva/vi05161.xml;query=;brand=default"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37.jpeg"/><Relationship Id="rId11" Type="http://schemas.openxmlformats.org/officeDocument/2006/relationships/hyperlink" Target="https://uncommonwealth.lva.virginia.gov/blog/2020/05/27/the-farmers-apprentice-african-american-indentures-of-apprenticeship-in-virginia/" TargetMode="External"/><Relationship Id="rId5" Type="http://schemas.openxmlformats.org/officeDocument/2006/relationships/image" Target="../media/image36.jpeg"/><Relationship Id="rId10" Type="http://schemas.openxmlformats.org/officeDocument/2006/relationships/hyperlink" Target="https://lva-virginia.libguides.com/c.php?g=1264765" TargetMode="External"/><Relationship Id="rId4" Type="http://schemas.openxmlformats.org/officeDocument/2006/relationships/image" Target="../media/image35.jpeg"/><Relationship Id="rId9" Type="http://schemas.openxmlformats.org/officeDocument/2006/relationships/hyperlink" Target="https://lva-virginia.libguides.com/virginia-untold/record-types#s-lg-box-34279203"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17.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5C6A2B-5301-0526-8465-5EF8DC18DB32}"/>
              </a:ext>
            </a:extLst>
          </p:cNvPr>
          <p:cNvSpPr>
            <a:spLocks noGrp="1"/>
          </p:cNvSpPr>
          <p:nvPr>
            <p:ph type="title"/>
          </p:nvPr>
        </p:nvSpPr>
        <p:spPr>
          <a:xfrm>
            <a:off x="440804" y="457409"/>
            <a:ext cx="10936729" cy="2124457"/>
          </a:xfrm>
        </p:spPr>
        <p:txBody>
          <a:bodyPr>
            <a:noAutofit/>
          </a:bodyPr>
          <a:lstStyle/>
          <a:p>
            <a:r>
              <a:rPr lang="en-US" sz="6000" dirty="0">
                <a:latin typeface="Rockwell"/>
              </a:rPr>
              <a:t>Exploring Henrico County </a:t>
            </a:r>
            <a:r>
              <a:rPr lang="en-US" sz="5400" dirty="0">
                <a:latin typeface="Rockwell"/>
              </a:rPr>
              <a:t>Apprenticeship</a:t>
            </a:r>
            <a:r>
              <a:rPr lang="en-US" sz="6000" dirty="0">
                <a:latin typeface="Rockwell"/>
              </a:rPr>
              <a:t> Indentures </a:t>
            </a:r>
          </a:p>
        </p:txBody>
      </p:sp>
      <p:pic>
        <p:nvPicPr>
          <p:cNvPr id="4" name="Picture 3" descr="A close-up of a letter&#10;&#10;AI-generated content may be incorrect.">
            <a:extLst>
              <a:ext uri="{FF2B5EF4-FFF2-40B4-BE49-F238E27FC236}">
                <a16:creationId xmlns:a16="http://schemas.microsoft.com/office/drawing/2014/main" id="{51771A9D-AE8F-96C7-4F03-9E15F63CDE9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62875" y="2989399"/>
            <a:ext cx="4014658" cy="2124457"/>
          </a:xfrm>
          <a:prstGeom prst="rect">
            <a:avLst/>
          </a:prstGeom>
        </p:spPr>
      </p:pic>
      <p:pic>
        <p:nvPicPr>
          <p:cNvPr id="11" name="Picture 10" descr="A document with a picture of a person on it&#10;&#10;AI-generated content may be incorrect.">
            <a:extLst>
              <a:ext uri="{FF2B5EF4-FFF2-40B4-BE49-F238E27FC236}">
                <a16:creationId xmlns:a16="http://schemas.microsoft.com/office/drawing/2014/main" id="{E64E2871-2668-1B09-D5B6-C388F8146E2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0803" y="2577278"/>
            <a:ext cx="6342551" cy="3823313"/>
          </a:xfrm>
          <a:prstGeom prst="rect">
            <a:avLst/>
          </a:prstGeom>
        </p:spPr>
      </p:pic>
    </p:spTree>
    <p:extLst>
      <p:ext uri="{BB962C8B-B14F-4D97-AF65-F5344CB8AC3E}">
        <p14:creationId xmlns:p14="http://schemas.microsoft.com/office/powerpoint/2010/main" val="3913168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1F014B1-FDA7-E87C-EB0B-1DD205CFD08A}"/>
              </a:ext>
            </a:extLst>
          </p:cNvPr>
          <p:cNvSpPr txBox="1"/>
          <p:nvPr/>
        </p:nvSpPr>
        <p:spPr>
          <a:xfrm>
            <a:off x="5867244" y="359757"/>
            <a:ext cx="5787044" cy="178510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lang="en-US" sz="5400" kern="0" dirty="0">
                <a:latin typeface="Rockwell"/>
                <a:cs typeface="Arial"/>
                <a:sym typeface="Arial"/>
              </a:rPr>
              <a:t>Richard Wade </a:t>
            </a:r>
          </a:p>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lang="en-US" sz="5400" kern="0" dirty="0">
                <a:latin typeface="Rockwell"/>
                <a:cs typeface="Arial"/>
                <a:sym typeface="Arial"/>
              </a:rPr>
              <a:t>[4]</a:t>
            </a:r>
            <a:endParaRPr kumimoji="0" lang="en-US" sz="5400" b="0" i="0" u="none" strike="noStrike" kern="0" cap="none" spc="0" normalizeH="0" baseline="0" noProof="0" dirty="0">
              <a:ln>
                <a:noFill/>
              </a:ln>
              <a:effectLst/>
              <a:uLnTx/>
              <a:uFillTx/>
              <a:latin typeface="Rockwell"/>
              <a:ea typeface="+mn-ea"/>
              <a:cs typeface="Arial"/>
              <a:sym typeface="Arial"/>
            </a:endParaRPr>
          </a:p>
        </p:txBody>
      </p:sp>
      <p:sp>
        <p:nvSpPr>
          <p:cNvPr id="8" name="TextBox 7">
            <a:extLst>
              <a:ext uri="{FF2B5EF4-FFF2-40B4-BE49-F238E27FC236}">
                <a16:creationId xmlns:a16="http://schemas.microsoft.com/office/drawing/2014/main" id="{55317E54-2688-8C6E-BCB0-599224830FDD}"/>
              </a:ext>
            </a:extLst>
          </p:cNvPr>
          <p:cNvSpPr txBox="1"/>
          <p:nvPr/>
        </p:nvSpPr>
        <p:spPr>
          <a:xfrm>
            <a:off x="1066800" y="5803632"/>
            <a:ext cx="9289546" cy="461665"/>
          </a:xfrm>
          <a:prstGeom prst="rect">
            <a:avLst/>
          </a:prstGeom>
          <a:noFill/>
        </p:spPr>
        <p:txBody>
          <a:bodyPr wrap="square" rtlCol="0">
            <a:spAutoFit/>
          </a:bodyPr>
          <a:lstStyle/>
          <a:p>
            <a:pPr marL="0" indent="0">
              <a:buNone/>
            </a:pPr>
            <a:r>
              <a:rPr lang="en-US" sz="1200" i="1" dirty="0">
                <a:solidFill>
                  <a:srgbClr val="1F0334"/>
                </a:solidFill>
                <a:latin typeface="Times New Roman" panose="02020603050405020304" pitchFamily="18" charset="0"/>
                <a:cs typeface="Times New Roman" panose="02020603050405020304" pitchFamily="18" charset="0"/>
              </a:rPr>
              <a:t>Richard Wade to Jesse Franklin, 1828 Jan. 12. Henrico County (Va.) Apprenticeship Indentures, 1795-1871. Local government records collection, Henrico County Court Records. The Library of Virginia, Richmond, Virginia.</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1A84C506-A032-9DA2-C852-C9BCF5C188B4}"/>
              </a:ext>
            </a:extLst>
          </p:cNvPr>
          <p:cNvGraphicFramePr>
            <a:graphicFrameLocks noGrp="1"/>
          </p:cNvGraphicFramePr>
          <p:nvPr>
            <p:extLst>
              <p:ext uri="{D42A27DB-BD31-4B8C-83A1-F6EECF244321}">
                <p14:modId xmlns:p14="http://schemas.microsoft.com/office/powerpoint/2010/main" val="339170093"/>
              </p:ext>
            </p:extLst>
          </p:nvPr>
        </p:nvGraphicFramePr>
        <p:xfrm>
          <a:off x="1066800" y="1543978"/>
          <a:ext cx="9023190" cy="3992880"/>
        </p:xfrm>
        <a:graphic>
          <a:graphicData uri="http://schemas.openxmlformats.org/drawingml/2006/table">
            <a:tbl>
              <a:tblPr firstRow="1" bandRow="1">
                <a:tableStyleId>{073A0DAA-6AF3-43AB-8588-CEC1D06C72B9}</a:tableStyleId>
              </a:tblPr>
              <a:tblGrid>
                <a:gridCol w="4511595">
                  <a:extLst>
                    <a:ext uri="{9D8B030D-6E8A-4147-A177-3AD203B41FA5}">
                      <a16:colId xmlns:a16="http://schemas.microsoft.com/office/drawing/2014/main" val="1001266804"/>
                    </a:ext>
                  </a:extLst>
                </a:gridCol>
                <a:gridCol w="4511595">
                  <a:extLst>
                    <a:ext uri="{9D8B030D-6E8A-4147-A177-3AD203B41FA5}">
                      <a16:colId xmlns:a16="http://schemas.microsoft.com/office/drawing/2014/main" val="3161898871"/>
                    </a:ext>
                  </a:extLst>
                </a:gridCol>
              </a:tblGrid>
              <a:tr h="3816623">
                <a:tc>
                  <a:txBody>
                    <a:bodyPr/>
                    <a:lstStyle/>
                    <a:p>
                      <a:r>
                        <a:rPr lang="en-US" sz="1600" b="1" i="0" u="none" strike="noStrike" cap="none" dirty="0">
                          <a:solidFill>
                            <a:srgbClr val="1F0334"/>
                          </a:solidFill>
                          <a:effectLst/>
                          <a:latin typeface="+mn-lt"/>
                          <a:ea typeface="+mn-ea"/>
                          <a:cs typeface="+mn-cs"/>
                          <a:sym typeface="Arial"/>
                        </a:rPr>
                        <a:t>Apprentice Name: Richard Wade</a:t>
                      </a:r>
                    </a:p>
                    <a:p>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Gender &amp; Age: male, 18</a:t>
                      </a:r>
                    </a:p>
                    <a:p>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Name of Master: Jesse Franklin</a:t>
                      </a:r>
                    </a:p>
                    <a:p>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Job/skill: shoemaker</a:t>
                      </a:r>
                    </a:p>
                    <a:p>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Apprentice agreed to:</a:t>
                      </a:r>
                    </a:p>
                    <a:p>
                      <a:pPr marL="285750" lvl="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Faithfully serve in lawful business</a:t>
                      </a:r>
                    </a:p>
                    <a:p>
                      <a:pPr marL="285750" lvl="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Behave honestly/orderly toward master and rest of family</a:t>
                      </a:r>
                      <a:endParaRPr lang="en-US" sz="1600" dirty="0">
                        <a:solidFill>
                          <a:srgbClr val="1F033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i="0" u="none" strike="noStrike" cap="none" dirty="0">
                          <a:solidFill>
                            <a:srgbClr val="1F0334"/>
                          </a:solidFill>
                          <a:effectLst/>
                          <a:latin typeface="+mn-lt"/>
                          <a:ea typeface="+mn-ea"/>
                          <a:cs typeface="+mn-cs"/>
                          <a:sym typeface="Arial"/>
                        </a:rPr>
                        <a:t>Master agreed to: </a:t>
                      </a:r>
                    </a:p>
                    <a:p>
                      <a:pPr marL="285750" lvl="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Teach the trade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600" b="1" i="0" u="none" strike="noStrike" cap="none" dirty="0">
                          <a:solidFill>
                            <a:srgbClr val="1F0334"/>
                          </a:solidFill>
                          <a:effectLst/>
                          <a:latin typeface="+mn-lt"/>
                          <a:ea typeface="+mn-ea"/>
                          <a:cs typeface="+mn-cs"/>
                          <a:sym typeface="Arial"/>
                        </a:rPr>
                        <a:t>Teach whatever else “</a:t>
                      </a:r>
                      <a:r>
                        <a:rPr lang="en-US" sz="1600" b="1" i="0" u="none" strike="noStrike" cap="none" dirty="0" err="1">
                          <a:solidFill>
                            <a:srgbClr val="1F0334"/>
                          </a:solidFill>
                          <a:effectLst/>
                          <a:latin typeface="+mn-lt"/>
                          <a:ea typeface="+mn-ea"/>
                          <a:cs typeface="+mn-cs"/>
                          <a:sym typeface="Arial"/>
                        </a:rPr>
                        <a:t>belongeth</a:t>
                      </a:r>
                      <a:r>
                        <a:rPr lang="en-US" sz="1600" b="1" i="0" u="none" strike="noStrike" cap="none" dirty="0">
                          <a:solidFill>
                            <a:srgbClr val="1F0334"/>
                          </a:solidFill>
                          <a:effectLst/>
                          <a:latin typeface="+mn-lt"/>
                          <a:ea typeface="+mn-ea"/>
                          <a:cs typeface="+mn-cs"/>
                          <a:sym typeface="Arial"/>
                        </a:rPr>
                        <a:t>” or “</a:t>
                      </a:r>
                      <a:r>
                        <a:rPr lang="en-US" sz="1600" b="1" i="0" u="none" strike="noStrike" cap="none" dirty="0" err="1">
                          <a:solidFill>
                            <a:srgbClr val="1F0334"/>
                          </a:solidFill>
                          <a:effectLst/>
                          <a:latin typeface="+mn-lt"/>
                          <a:ea typeface="+mn-ea"/>
                          <a:cs typeface="+mn-cs"/>
                          <a:sym typeface="Arial"/>
                        </a:rPr>
                        <a:t>appertaineth</a:t>
                      </a:r>
                      <a:r>
                        <a:rPr lang="en-US" sz="1600" b="1" i="0" u="none" strike="noStrike" cap="none" dirty="0">
                          <a:solidFill>
                            <a:srgbClr val="1F0334"/>
                          </a:solidFill>
                          <a:effectLst/>
                          <a:latin typeface="+mn-lt"/>
                          <a:ea typeface="+mn-ea"/>
                          <a:cs typeface="+mn-cs"/>
                          <a:sym typeface="Arial"/>
                        </a:rPr>
                        <a:t>”</a:t>
                      </a:r>
                    </a:p>
                    <a:p>
                      <a:pPr marL="285750" lvl="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Provide food, drink, clothes, washing, lodging</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600" b="1" i="0" u="none" strike="noStrike" cap="none" dirty="0">
                          <a:solidFill>
                            <a:srgbClr val="1F0334"/>
                          </a:solidFill>
                          <a:effectLst/>
                          <a:latin typeface="+mn-lt"/>
                          <a:ea typeface="+mn-ea"/>
                          <a:cs typeface="+mn-cs"/>
                          <a:sym typeface="Arial"/>
                        </a:rPr>
                        <a:t>Teach to read/write and do arithmetic to “rule of three”</a:t>
                      </a:r>
                    </a:p>
                    <a:p>
                      <a:pPr marL="0" lvl="0" indent="0">
                        <a:buFont typeface="Arial" panose="020B0604020202020204" pitchFamily="34" charset="0"/>
                        <a:buNone/>
                      </a:pPr>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Was apprentice paid, and if so how much: </a:t>
                      </a:r>
                    </a:p>
                    <a:p>
                      <a:pPr marL="28575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Yes</a:t>
                      </a:r>
                    </a:p>
                    <a:p>
                      <a:pPr marL="28575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12 dollars at end of term</a:t>
                      </a:r>
                    </a:p>
                    <a:p>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Date apprenticeship began: Jan 12, 1828</a:t>
                      </a:r>
                    </a:p>
                    <a:p>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When apprenticeship would end: Age 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4493325"/>
                  </a:ext>
                </a:extLst>
              </a:tr>
            </a:tbl>
          </a:graphicData>
        </a:graphic>
      </p:graphicFrame>
    </p:spTree>
    <p:extLst>
      <p:ext uri="{BB962C8B-B14F-4D97-AF65-F5344CB8AC3E}">
        <p14:creationId xmlns:p14="http://schemas.microsoft.com/office/powerpoint/2010/main" val="171367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4E96247-B37D-E466-F710-CEF06F3CAC03}"/>
              </a:ext>
            </a:extLst>
          </p:cNvPr>
          <p:cNvSpPr>
            <a:spLocks noGrp="1"/>
          </p:cNvSpPr>
          <p:nvPr>
            <p:ph type="body" sz="quarter" idx="11"/>
          </p:nvPr>
        </p:nvSpPr>
        <p:spPr>
          <a:xfrm>
            <a:off x="320389" y="1309007"/>
            <a:ext cx="4436667" cy="4648200"/>
          </a:xfrm>
        </p:spPr>
        <p:txBody>
          <a:bodyPr>
            <a:normAutofit/>
          </a:bodyPr>
          <a:lstStyle/>
          <a:p>
            <a:pPr marL="0" indent="0">
              <a:buNone/>
            </a:pPr>
            <a:r>
              <a:rPr lang="en-US" dirty="0">
                <a:solidFill>
                  <a:srgbClr val="1F0334"/>
                </a:solidFill>
                <a:latin typeface="Times New Roman" panose="02020603050405020304" pitchFamily="18" charset="0"/>
                <a:cs typeface="Times New Roman" panose="02020603050405020304" pitchFamily="18" charset="0"/>
              </a:rPr>
              <a:t>Margaret Ford </a:t>
            </a:r>
          </a:p>
          <a:p>
            <a:pPr marL="0" indent="0">
              <a:buNone/>
            </a:pPr>
            <a:r>
              <a:rPr lang="en-US" dirty="0">
                <a:solidFill>
                  <a:srgbClr val="1F0334"/>
                </a:solidFill>
                <a:latin typeface="Times New Roman" panose="02020603050405020304" pitchFamily="18" charset="0"/>
                <a:cs typeface="Times New Roman" panose="02020603050405020304" pitchFamily="18" charset="0"/>
              </a:rPr>
              <a:t>to Patsey Allen</a:t>
            </a:r>
          </a:p>
          <a:p>
            <a:pPr marL="0" indent="0">
              <a:buNone/>
            </a:pPr>
            <a:r>
              <a:rPr lang="en-US" dirty="0">
                <a:solidFill>
                  <a:srgbClr val="1F0334"/>
                </a:solidFill>
                <a:latin typeface="Times New Roman" panose="02020603050405020304" pitchFamily="18" charset="0"/>
                <a:cs typeface="Times New Roman" panose="02020603050405020304" pitchFamily="18" charset="0"/>
              </a:rPr>
              <a:t> </a:t>
            </a:r>
          </a:p>
          <a:p>
            <a:pPr marL="0" indent="0">
              <a:buNone/>
            </a:pPr>
            <a:r>
              <a:rPr lang="en-US" dirty="0">
                <a:solidFill>
                  <a:srgbClr val="1F0334"/>
                </a:solidFill>
                <a:latin typeface="Times New Roman" panose="02020603050405020304" pitchFamily="18" charset="0"/>
                <a:cs typeface="Times New Roman" panose="02020603050405020304" pitchFamily="18" charset="0"/>
              </a:rPr>
              <a:t>1828 Jul 3</a:t>
            </a:r>
          </a:p>
          <a:p>
            <a:pPr marL="0" indent="0">
              <a:buNone/>
            </a:pPr>
            <a:endParaRPr lang="en-US" dirty="0">
              <a:solidFill>
                <a:srgbClr val="1F0334"/>
              </a:solidFill>
              <a:latin typeface="Times New Roman" panose="02020603050405020304" pitchFamily="18" charset="0"/>
              <a:cs typeface="Times New Roman" panose="02020603050405020304" pitchFamily="18" charset="0"/>
            </a:endParaRPr>
          </a:p>
          <a:p>
            <a:pPr marL="0" indent="0">
              <a:buNone/>
            </a:pPr>
            <a:r>
              <a:rPr lang="en-US" sz="2400" i="1" dirty="0">
                <a:solidFill>
                  <a:srgbClr val="1F0334"/>
                </a:solidFill>
                <a:latin typeface="Times New Roman" panose="02020603050405020304" pitchFamily="18" charset="0"/>
                <a:cs typeface="Times New Roman" panose="02020603050405020304" pitchFamily="18" charset="0"/>
              </a:rPr>
              <a:t>Henrico County (Va.) Apprenticeship Indentures, 1795-1871. Local government records collection, Henrico County Court Records. The Library of Virginia, Richmond, Virginia.</a:t>
            </a:r>
          </a:p>
        </p:txBody>
      </p:sp>
      <p:pic>
        <p:nvPicPr>
          <p:cNvPr id="5" name="Picture 4" descr="A document with handwriting and signature&#10;&#10;AI-generated content may be incorrect.">
            <a:extLst>
              <a:ext uri="{FF2B5EF4-FFF2-40B4-BE49-F238E27FC236}">
                <a16:creationId xmlns:a16="http://schemas.microsoft.com/office/drawing/2014/main" id="{556FE09F-64DB-3A89-6830-526752F916B2}"/>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6095999" y="185057"/>
            <a:ext cx="4333875" cy="6475634"/>
          </a:xfrm>
          <a:prstGeom prst="rect">
            <a:avLst/>
          </a:prstGeom>
        </p:spPr>
      </p:pic>
    </p:spTree>
    <p:extLst>
      <p:ext uri="{BB962C8B-B14F-4D97-AF65-F5344CB8AC3E}">
        <p14:creationId xmlns:p14="http://schemas.microsoft.com/office/powerpoint/2010/main" val="1558520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val="0"/>
              </a:ext>
            </a:extLst>
          </a:blip>
          <a:stretch>
            <a:fillRect/>
          </a:stretch>
        </a:blipFill>
        <a:effectLst/>
      </p:bgPr>
    </p:bg>
    <p:spTree>
      <p:nvGrpSpPr>
        <p:cNvPr id="1" name="">
          <a:extLst>
            <a:ext uri="{FF2B5EF4-FFF2-40B4-BE49-F238E27FC236}">
              <a16:creationId xmlns:a16="http://schemas.microsoft.com/office/drawing/2014/main" id="{007505B7-8FEB-2295-068E-C4329C677DFE}"/>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A33F12A1-EA75-D8B0-79C6-7A14529AA3D3}"/>
              </a:ext>
            </a:extLst>
          </p:cNvPr>
          <p:cNvSpPr txBox="1"/>
          <p:nvPr/>
        </p:nvSpPr>
        <p:spPr>
          <a:xfrm>
            <a:off x="5884497" y="351130"/>
            <a:ext cx="5787044" cy="178510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lang="en-US" sz="5400" kern="0" dirty="0">
                <a:solidFill>
                  <a:srgbClr val="FFFFFF"/>
                </a:solidFill>
                <a:latin typeface="Rockwell"/>
                <a:cs typeface="Arial"/>
                <a:sym typeface="Arial"/>
              </a:rPr>
              <a:t>Margaret Ford [5]</a:t>
            </a:r>
            <a:r>
              <a:rPr kumimoji="0" lang="en-US" sz="5400" b="0" i="0" u="none" strike="noStrike" kern="0" cap="none" spc="0" normalizeH="0" baseline="0" noProof="0" dirty="0">
                <a:ln>
                  <a:noFill/>
                </a:ln>
                <a:solidFill>
                  <a:srgbClr val="FFFFFF"/>
                </a:solidFill>
                <a:effectLst/>
                <a:uLnTx/>
                <a:uFillTx/>
                <a:latin typeface="Rockwell"/>
                <a:ea typeface="+mn-ea"/>
                <a:cs typeface="Arial"/>
                <a:sym typeface="Arial"/>
              </a:rPr>
              <a:t> </a:t>
            </a:r>
          </a:p>
        </p:txBody>
      </p:sp>
      <p:sp>
        <p:nvSpPr>
          <p:cNvPr id="2" name="TextBox 1">
            <a:extLst>
              <a:ext uri="{FF2B5EF4-FFF2-40B4-BE49-F238E27FC236}">
                <a16:creationId xmlns:a16="http://schemas.microsoft.com/office/drawing/2014/main" id="{EAE639F4-684F-524C-A04B-53D3F709F2C6}"/>
              </a:ext>
            </a:extLst>
          </p:cNvPr>
          <p:cNvSpPr txBox="1"/>
          <p:nvPr/>
        </p:nvSpPr>
        <p:spPr>
          <a:xfrm>
            <a:off x="1238250" y="6045205"/>
            <a:ext cx="9023190" cy="461665"/>
          </a:xfrm>
          <a:prstGeom prst="rect">
            <a:avLst/>
          </a:prstGeom>
          <a:noFill/>
        </p:spPr>
        <p:txBody>
          <a:bodyPr wrap="square" rtlCol="0">
            <a:spAutoFit/>
          </a:bodyPr>
          <a:lstStyle/>
          <a:p>
            <a:pPr marL="0" indent="0">
              <a:buNone/>
            </a:pPr>
            <a:r>
              <a:rPr lang="en-US" sz="1200" i="1" dirty="0">
                <a:solidFill>
                  <a:srgbClr val="1F0334"/>
                </a:solidFill>
                <a:latin typeface="Times New Roman" panose="02020603050405020304" pitchFamily="18" charset="0"/>
                <a:cs typeface="Times New Roman" panose="02020603050405020304" pitchFamily="18" charset="0"/>
              </a:rPr>
              <a:t>Margaret Ford to Patsey Allen, 1828 Jul. 3. Henrico County (Va.) Apprenticeship Indentures, 1795-1871. Local government records collection, Henrico County Court Records. The Library of Virginia, Richmond, Virginia.</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24101E49-1A52-AD15-D803-C3D277CA6893}"/>
              </a:ext>
            </a:extLst>
          </p:cNvPr>
          <p:cNvGraphicFramePr>
            <a:graphicFrameLocks noGrp="1"/>
          </p:cNvGraphicFramePr>
          <p:nvPr>
            <p:extLst>
              <p:ext uri="{D42A27DB-BD31-4B8C-83A1-F6EECF244321}">
                <p14:modId xmlns:p14="http://schemas.microsoft.com/office/powerpoint/2010/main" val="1036116651"/>
              </p:ext>
            </p:extLst>
          </p:nvPr>
        </p:nvGraphicFramePr>
        <p:xfrm>
          <a:off x="1238250" y="2047875"/>
          <a:ext cx="9023190" cy="3588951"/>
        </p:xfrm>
        <a:graphic>
          <a:graphicData uri="http://schemas.openxmlformats.org/drawingml/2006/table">
            <a:tbl>
              <a:tblPr firstRow="1" bandRow="1">
                <a:tableStyleId>{073A0DAA-6AF3-43AB-8588-CEC1D06C72B9}</a:tableStyleId>
              </a:tblPr>
              <a:tblGrid>
                <a:gridCol w="4511595">
                  <a:extLst>
                    <a:ext uri="{9D8B030D-6E8A-4147-A177-3AD203B41FA5}">
                      <a16:colId xmlns:a16="http://schemas.microsoft.com/office/drawing/2014/main" val="1001266804"/>
                    </a:ext>
                  </a:extLst>
                </a:gridCol>
                <a:gridCol w="4511595">
                  <a:extLst>
                    <a:ext uri="{9D8B030D-6E8A-4147-A177-3AD203B41FA5}">
                      <a16:colId xmlns:a16="http://schemas.microsoft.com/office/drawing/2014/main" val="3161898871"/>
                    </a:ext>
                  </a:extLst>
                </a:gridCol>
              </a:tblGrid>
              <a:tr h="3588951">
                <a:tc>
                  <a:txBody>
                    <a:bodyPr/>
                    <a:lstStyle/>
                    <a:p>
                      <a:r>
                        <a:rPr lang="en-US" sz="1600" b="1" i="0" u="none" strike="noStrike" cap="none" dirty="0">
                          <a:solidFill>
                            <a:srgbClr val="1F0334"/>
                          </a:solidFill>
                          <a:effectLst/>
                          <a:latin typeface="+mn-lt"/>
                          <a:ea typeface="+mn-ea"/>
                          <a:cs typeface="+mn-cs"/>
                          <a:sym typeface="Arial"/>
                        </a:rPr>
                        <a:t>Apprentice Name: Margaret Ford</a:t>
                      </a:r>
                    </a:p>
                    <a:p>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Gender &amp; Age: female, 12</a:t>
                      </a:r>
                    </a:p>
                    <a:p>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Name of Mistress: Patsey Allen</a:t>
                      </a:r>
                    </a:p>
                    <a:p>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Job/skill: housewifery</a:t>
                      </a:r>
                    </a:p>
                    <a:p>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Apprentice agreed to:</a:t>
                      </a:r>
                    </a:p>
                    <a:p>
                      <a:pPr marL="285750" lvl="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Faithfully serve in lawful business</a:t>
                      </a:r>
                    </a:p>
                    <a:p>
                      <a:pPr marL="285750" lvl="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Behave honestly/orderly toward master and rest of family</a:t>
                      </a:r>
                      <a:endParaRPr lang="en-US" sz="1600" dirty="0">
                        <a:solidFill>
                          <a:srgbClr val="1F033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i="0" u="none" strike="noStrike" cap="none" dirty="0">
                          <a:solidFill>
                            <a:srgbClr val="1F0334"/>
                          </a:solidFill>
                          <a:effectLst/>
                          <a:latin typeface="+mn-lt"/>
                          <a:ea typeface="+mn-ea"/>
                          <a:cs typeface="+mn-cs"/>
                          <a:sym typeface="Arial"/>
                        </a:rPr>
                        <a:t>Master agreed to: </a:t>
                      </a:r>
                    </a:p>
                    <a:p>
                      <a:pPr marL="285750" lvl="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Teach the trade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600" b="1" i="0" u="none" strike="noStrike" cap="none" dirty="0">
                          <a:solidFill>
                            <a:srgbClr val="1F0334"/>
                          </a:solidFill>
                          <a:effectLst/>
                          <a:latin typeface="+mn-lt"/>
                          <a:ea typeface="+mn-ea"/>
                          <a:cs typeface="+mn-cs"/>
                          <a:sym typeface="Arial"/>
                        </a:rPr>
                        <a:t>Teach whatever else “</a:t>
                      </a:r>
                      <a:r>
                        <a:rPr lang="en-US" sz="1600" b="1" i="0" u="none" strike="noStrike" cap="none" dirty="0" err="1">
                          <a:solidFill>
                            <a:srgbClr val="1F0334"/>
                          </a:solidFill>
                          <a:effectLst/>
                          <a:latin typeface="+mn-lt"/>
                          <a:ea typeface="+mn-ea"/>
                          <a:cs typeface="+mn-cs"/>
                          <a:sym typeface="Arial"/>
                        </a:rPr>
                        <a:t>belongeth</a:t>
                      </a:r>
                      <a:r>
                        <a:rPr lang="en-US" sz="1600" b="1" i="0" u="none" strike="noStrike" cap="none" dirty="0">
                          <a:solidFill>
                            <a:srgbClr val="1F0334"/>
                          </a:solidFill>
                          <a:effectLst/>
                          <a:latin typeface="+mn-lt"/>
                          <a:ea typeface="+mn-ea"/>
                          <a:cs typeface="+mn-cs"/>
                          <a:sym typeface="Arial"/>
                        </a:rPr>
                        <a:t>” or “</a:t>
                      </a:r>
                      <a:r>
                        <a:rPr lang="en-US" sz="1600" b="1" i="0" u="none" strike="noStrike" cap="none" dirty="0" err="1">
                          <a:solidFill>
                            <a:srgbClr val="1F0334"/>
                          </a:solidFill>
                          <a:effectLst/>
                          <a:latin typeface="+mn-lt"/>
                          <a:ea typeface="+mn-ea"/>
                          <a:cs typeface="+mn-cs"/>
                          <a:sym typeface="Arial"/>
                        </a:rPr>
                        <a:t>appertaineth</a:t>
                      </a:r>
                      <a:r>
                        <a:rPr lang="en-US" sz="1600" b="1" i="0" u="none" strike="noStrike" cap="none" dirty="0">
                          <a:solidFill>
                            <a:srgbClr val="1F0334"/>
                          </a:solidFill>
                          <a:effectLst/>
                          <a:latin typeface="+mn-lt"/>
                          <a:ea typeface="+mn-ea"/>
                          <a:cs typeface="+mn-cs"/>
                          <a:sym typeface="Arial"/>
                        </a:rPr>
                        <a:t>”</a:t>
                      </a:r>
                    </a:p>
                    <a:p>
                      <a:pPr marL="285750" lvl="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Provide food, drink, clothes, washing, lodging</a:t>
                      </a:r>
                    </a:p>
                    <a:p>
                      <a:pPr marL="0" lvl="0" indent="0">
                        <a:buFont typeface="Arial" panose="020B0604020202020204" pitchFamily="34" charset="0"/>
                        <a:buNone/>
                      </a:pPr>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Was apprentice paid, and if so how much: </a:t>
                      </a:r>
                    </a:p>
                    <a:p>
                      <a:pPr marL="28575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Yes</a:t>
                      </a:r>
                    </a:p>
                    <a:p>
                      <a:pPr marL="28575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12 dollars at end of term</a:t>
                      </a:r>
                    </a:p>
                    <a:p>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Date apprenticeship began: Jul 3, 1828</a:t>
                      </a:r>
                    </a:p>
                    <a:p>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When apprenticeship would end: Age 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4493325"/>
                  </a:ext>
                </a:extLst>
              </a:tr>
            </a:tbl>
          </a:graphicData>
        </a:graphic>
      </p:graphicFrame>
    </p:spTree>
    <p:extLst>
      <p:ext uri="{BB962C8B-B14F-4D97-AF65-F5344CB8AC3E}">
        <p14:creationId xmlns:p14="http://schemas.microsoft.com/office/powerpoint/2010/main" val="2266086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val="0"/>
              </a:ext>
            </a:extLst>
          </a:blip>
          <a:stretch>
            <a:fillRect/>
          </a:stretch>
        </a:blipFill>
        <a:effectLst/>
      </p:bgPr>
    </p:bg>
    <p:spTree>
      <p:nvGrpSpPr>
        <p:cNvPr id="1" name="">
          <a:extLst>
            <a:ext uri="{FF2B5EF4-FFF2-40B4-BE49-F238E27FC236}">
              <a16:creationId xmlns:a16="http://schemas.microsoft.com/office/drawing/2014/main" id="{169143C1-9793-D9F2-13FC-75F738DA943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F76C356-11DF-A7E4-ADD9-C2ABAB97FCFA}"/>
              </a:ext>
            </a:extLst>
          </p:cNvPr>
          <p:cNvSpPr>
            <a:spLocks noGrp="1"/>
          </p:cNvSpPr>
          <p:nvPr>
            <p:ph type="body" sz="quarter" idx="11"/>
          </p:nvPr>
        </p:nvSpPr>
        <p:spPr>
          <a:xfrm>
            <a:off x="406513" y="1428751"/>
            <a:ext cx="4716576" cy="5138056"/>
          </a:xfrm>
        </p:spPr>
        <p:txBody>
          <a:bodyPr>
            <a:normAutofit/>
          </a:bodyPr>
          <a:lstStyle/>
          <a:p>
            <a:pPr marL="0" indent="0">
              <a:buNone/>
            </a:pPr>
            <a:r>
              <a:rPr lang="en-US" dirty="0">
                <a:solidFill>
                  <a:srgbClr val="1F0334"/>
                </a:solidFill>
                <a:latin typeface="Times New Roman" panose="02020603050405020304" pitchFamily="18" charset="0"/>
                <a:cs typeface="Times New Roman" panose="02020603050405020304" pitchFamily="18" charset="0"/>
              </a:rPr>
              <a:t>Elizabeth </a:t>
            </a:r>
            <a:r>
              <a:rPr lang="en-US" dirty="0" err="1">
                <a:solidFill>
                  <a:srgbClr val="1F0334"/>
                </a:solidFill>
                <a:latin typeface="Times New Roman" panose="02020603050405020304" pitchFamily="18" charset="0"/>
                <a:cs typeface="Times New Roman" panose="02020603050405020304" pitchFamily="18" charset="0"/>
              </a:rPr>
              <a:t>Isaacks</a:t>
            </a:r>
            <a:r>
              <a:rPr lang="en-US" dirty="0">
                <a:solidFill>
                  <a:srgbClr val="1F0334"/>
                </a:solidFill>
                <a:latin typeface="Times New Roman" panose="02020603050405020304" pitchFamily="18" charset="0"/>
                <a:cs typeface="Times New Roman" panose="02020603050405020304" pitchFamily="18" charset="0"/>
              </a:rPr>
              <a:t> </a:t>
            </a:r>
          </a:p>
          <a:p>
            <a:pPr marL="0" indent="0">
              <a:buNone/>
            </a:pPr>
            <a:r>
              <a:rPr lang="en-US" dirty="0">
                <a:solidFill>
                  <a:srgbClr val="1F0334"/>
                </a:solidFill>
                <a:latin typeface="Times New Roman" panose="02020603050405020304" pitchFamily="18" charset="0"/>
                <a:cs typeface="Times New Roman" panose="02020603050405020304" pitchFamily="18" charset="0"/>
              </a:rPr>
              <a:t>to William O. Tripp</a:t>
            </a:r>
          </a:p>
          <a:p>
            <a:pPr marL="0" indent="0">
              <a:buNone/>
            </a:pPr>
            <a:r>
              <a:rPr lang="en-US" dirty="0">
                <a:solidFill>
                  <a:srgbClr val="1F0334"/>
                </a:solidFill>
                <a:latin typeface="Times New Roman" panose="02020603050405020304" pitchFamily="18" charset="0"/>
                <a:cs typeface="Times New Roman" panose="02020603050405020304" pitchFamily="18" charset="0"/>
              </a:rPr>
              <a:t> </a:t>
            </a:r>
          </a:p>
          <a:p>
            <a:pPr marL="0" indent="0">
              <a:buNone/>
            </a:pPr>
            <a:r>
              <a:rPr lang="en-US" dirty="0">
                <a:solidFill>
                  <a:srgbClr val="1F0334"/>
                </a:solidFill>
                <a:latin typeface="Times New Roman" panose="02020603050405020304" pitchFamily="18" charset="0"/>
                <a:cs typeface="Times New Roman" panose="02020603050405020304" pitchFamily="18" charset="0"/>
              </a:rPr>
              <a:t>1828 Sep 4</a:t>
            </a:r>
          </a:p>
          <a:p>
            <a:pPr marL="0" indent="0">
              <a:buNone/>
            </a:pPr>
            <a:endParaRPr lang="en-US" dirty="0">
              <a:solidFill>
                <a:srgbClr val="1F0334"/>
              </a:solidFill>
              <a:latin typeface="Times New Roman" panose="02020603050405020304" pitchFamily="18" charset="0"/>
              <a:cs typeface="Times New Roman" panose="02020603050405020304" pitchFamily="18" charset="0"/>
            </a:endParaRPr>
          </a:p>
          <a:p>
            <a:pPr marL="0" indent="0">
              <a:buNone/>
            </a:pPr>
            <a:r>
              <a:rPr lang="en-US" sz="2000" i="1" dirty="0">
                <a:solidFill>
                  <a:srgbClr val="1F0334"/>
                </a:solidFill>
                <a:latin typeface="Times New Roman" panose="02020603050405020304" pitchFamily="18" charset="0"/>
                <a:cs typeface="Times New Roman" panose="02020603050405020304" pitchFamily="18" charset="0"/>
              </a:rPr>
              <a:t>Henrico County (Va.) Apprenticeship Indentures, 1795-1871. Local government records collection, Henrico County Court Records. The Library of Virginia, Richmond, Virginia.</a:t>
            </a:r>
          </a:p>
        </p:txBody>
      </p:sp>
      <p:pic>
        <p:nvPicPr>
          <p:cNvPr id="5" name="Picture 4" descr="A document with writing on it&#10;&#10;AI-generated content may be incorrect.">
            <a:extLst>
              <a:ext uri="{FF2B5EF4-FFF2-40B4-BE49-F238E27FC236}">
                <a16:creationId xmlns:a16="http://schemas.microsoft.com/office/drawing/2014/main" id="{D11F33FF-8255-A71D-B0E2-BA8719F9FB9C}"/>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6095999" y="158189"/>
            <a:ext cx="4457701" cy="6590199"/>
          </a:xfrm>
          <a:prstGeom prst="rect">
            <a:avLst/>
          </a:prstGeom>
        </p:spPr>
      </p:pic>
    </p:spTree>
    <p:extLst>
      <p:ext uri="{BB962C8B-B14F-4D97-AF65-F5344CB8AC3E}">
        <p14:creationId xmlns:p14="http://schemas.microsoft.com/office/powerpoint/2010/main" val="799403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1F014B1-FDA7-E87C-EB0B-1DD205CFD08A}"/>
              </a:ext>
            </a:extLst>
          </p:cNvPr>
          <p:cNvSpPr txBox="1"/>
          <p:nvPr/>
        </p:nvSpPr>
        <p:spPr>
          <a:xfrm>
            <a:off x="5867244" y="359757"/>
            <a:ext cx="5787044" cy="178510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lang="en-US" sz="5400" kern="0" dirty="0">
                <a:latin typeface="Rockwell"/>
                <a:cs typeface="Arial"/>
                <a:sym typeface="Arial"/>
              </a:rPr>
              <a:t>Elizabeth </a:t>
            </a:r>
            <a:r>
              <a:rPr lang="en-US" sz="5400" kern="0" dirty="0" err="1">
                <a:latin typeface="Rockwell"/>
                <a:cs typeface="Arial"/>
                <a:sym typeface="Arial"/>
              </a:rPr>
              <a:t>Isaacks</a:t>
            </a:r>
            <a:r>
              <a:rPr lang="en-US" sz="5400" kern="0" dirty="0">
                <a:latin typeface="Rockwell"/>
                <a:cs typeface="Arial"/>
                <a:sym typeface="Arial"/>
              </a:rPr>
              <a:t> </a:t>
            </a:r>
          </a:p>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lang="en-US" sz="5400" kern="0" dirty="0">
                <a:latin typeface="Rockwell"/>
                <a:cs typeface="Arial"/>
                <a:sym typeface="Arial"/>
              </a:rPr>
              <a:t>[6]</a:t>
            </a:r>
            <a:endParaRPr kumimoji="0" lang="en-US" sz="5400" b="0" i="0" u="none" strike="noStrike" kern="0" cap="none" spc="0" normalizeH="0" baseline="0" noProof="0" dirty="0">
              <a:ln>
                <a:noFill/>
              </a:ln>
              <a:effectLst/>
              <a:uLnTx/>
              <a:uFillTx/>
              <a:latin typeface="Rockwell"/>
              <a:ea typeface="+mn-ea"/>
              <a:cs typeface="Arial"/>
              <a:sym typeface="Arial"/>
            </a:endParaRPr>
          </a:p>
        </p:txBody>
      </p:sp>
      <p:sp>
        <p:nvSpPr>
          <p:cNvPr id="8" name="TextBox 7">
            <a:extLst>
              <a:ext uri="{FF2B5EF4-FFF2-40B4-BE49-F238E27FC236}">
                <a16:creationId xmlns:a16="http://schemas.microsoft.com/office/drawing/2014/main" id="{55317E54-2688-8C6E-BCB0-599224830FDD}"/>
              </a:ext>
            </a:extLst>
          </p:cNvPr>
          <p:cNvSpPr txBox="1"/>
          <p:nvPr/>
        </p:nvSpPr>
        <p:spPr>
          <a:xfrm>
            <a:off x="1238250" y="5975023"/>
            <a:ext cx="9023190" cy="461665"/>
          </a:xfrm>
          <a:prstGeom prst="rect">
            <a:avLst/>
          </a:prstGeom>
          <a:noFill/>
        </p:spPr>
        <p:txBody>
          <a:bodyPr wrap="square" rtlCol="0">
            <a:spAutoFit/>
          </a:bodyPr>
          <a:lstStyle/>
          <a:p>
            <a:pPr marL="0" indent="0">
              <a:buNone/>
            </a:pPr>
            <a:r>
              <a:rPr lang="en-US" sz="1200" i="1" dirty="0">
                <a:solidFill>
                  <a:srgbClr val="1F0334"/>
                </a:solidFill>
                <a:latin typeface="Times New Roman" panose="02020603050405020304" pitchFamily="18" charset="0"/>
                <a:cs typeface="Times New Roman" panose="02020603050405020304" pitchFamily="18" charset="0"/>
              </a:rPr>
              <a:t>Elizabeth </a:t>
            </a:r>
            <a:r>
              <a:rPr lang="en-US" sz="1200" i="1" dirty="0" err="1">
                <a:solidFill>
                  <a:srgbClr val="1F0334"/>
                </a:solidFill>
                <a:latin typeface="Times New Roman" panose="02020603050405020304" pitchFamily="18" charset="0"/>
                <a:cs typeface="Times New Roman" panose="02020603050405020304" pitchFamily="18" charset="0"/>
              </a:rPr>
              <a:t>Isaacks</a:t>
            </a:r>
            <a:r>
              <a:rPr lang="en-US" sz="1200" i="1" dirty="0">
                <a:solidFill>
                  <a:srgbClr val="1F0334"/>
                </a:solidFill>
                <a:latin typeface="Times New Roman" panose="02020603050405020304" pitchFamily="18" charset="0"/>
                <a:cs typeface="Times New Roman" panose="02020603050405020304" pitchFamily="18" charset="0"/>
              </a:rPr>
              <a:t> to William O. Tripp, 1828 Sep. 4. Henrico County (Va.) Apprenticeship Indentures, 1795-1871. Local government records collection, Henrico County Court Records. The Library of Virginia, Richmond, Virginia.</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3ED8B665-0797-133D-9C57-3CDA2B88E316}"/>
              </a:ext>
            </a:extLst>
          </p:cNvPr>
          <p:cNvGraphicFramePr>
            <a:graphicFrameLocks noGrp="1"/>
          </p:cNvGraphicFramePr>
          <p:nvPr>
            <p:extLst>
              <p:ext uri="{D42A27DB-BD31-4B8C-83A1-F6EECF244321}">
                <p14:modId xmlns:p14="http://schemas.microsoft.com/office/powerpoint/2010/main" val="3923952883"/>
              </p:ext>
            </p:extLst>
          </p:nvPr>
        </p:nvGraphicFramePr>
        <p:xfrm>
          <a:off x="1238250" y="2020228"/>
          <a:ext cx="9023190" cy="3685247"/>
        </p:xfrm>
        <a:graphic>
          <a:graphicData uri="http://schemas.openxmlformats.org/drawingml/2006/table">
            <a:tbl>
              <a:tblPr firstRow="1" bandRow="1">
                <a:tableStyleId>{073A0DAA-6AF3-43AB-8588-CEC1D06C72B9}</a:tableStyleId>
              </a:tblPr>
              <a:tblGrid>
                <a:gridCol w="4511595">
                  <a:extLst>
                    <a:ext uri="{9D8B030D-6E8A-4147-A177-3AD203B41FA5}">
                      <a16:colId xmlns:a16="http://schemas.microsoft.com/office/drawing/2014/main" val="1001266804"/>
                    </a:ext>
                  </a:extLst>
                </a:gridCol>
                <a:gridCol w="4511595">
                  <a:extLst>
                    <a:ext uri="{9D8B030D-6E8A-4147-A177-3AD203B41FA5}">
                      <a16:colId xmlns:a16="http://schemas.microsoft.com/office/drawing/2014/main" val="3161898871"/>
                    </a:ext>
                  </a:extLst>
                </a:gridCol>
              </a:tblGrid>
              <a:tr h="3685247">
                <a:tc>
                  <a:txBody>
                    <a:bodyPr/>
                    <a:lstStyle/>
                    <a:p>
                      <a:r>
                        <a:rPr lang="en-US" sz="1600" b="1" i="0" u="none" strike="noStrike" cap="none" dirty="0">
                          <a:solidFill>
                            <a:srgbClr val="1F0334"/>
                          </a:solidFill>
                          <a:effectLst/>
                          <a:latin typeface="+mn-lt"/>
                          <a:ea typeface="+mn-ea"/>
                          <a:cs typeface="+mn-cs"/>
                          <a:sym typeface="Arial"/>
                        </a:rPr>
                        <a:t>Apprentice Name: Elizabeth </a:t>
                      </a:r>
                      <a:r>
                        <a:rPr lang="en-US" sz="1600" b="1" i="0" u="none" strike="noStrike" cap="none" dirty="0" err="1">
                          <a:solidFill>
                            <a:srgbClr val="1F0334"/>
                          </a:solidFill>
                          <a:effectLst/>
                          <a:latin typeface="+mn-lt"/>
                          <a:ea typeface="+mn-ea"/>
                          <a:cs typeface="+mn-cs"/>
                          <a:sym typeface="Arial"/>
                        </a:rPr>
                        <a:t>Isaacks</a:t>
                      </a:r>
                      <a:endParaRPr lang="en-US" sz="1600" b="1" i="0" u="none" strike="noStrike" cap="none" dirty="0">
                        <a:solidFill>
                          <a:srgbClr val="1F0334"/>
                        </a:solidFill>
                        <a:effectLst/>
                        <a:latin typeface="+mn-lt"/>
                        <a:ea typeface="+mn-ea"/>
                        <a:cs typeface="+mn-cs"/>
                        <a:sym typeface="Arial"/>
                      </a:endParaRPr>
                    </a:p>
                    <a:p>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Gender &amp; Age: female, 12</a:t>
                      </a:r>
                    </a:p>
                    <a:p>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Name of Mistress: William O. </a:t>
                      </a:r>
                      <a:r>
                        <a:rPr lang="en-US" sz="1600" b="1" i="0" u="none" strike="noStrike" cap="none">
                          <a:solidFill>
                            <a:srgbClr val="1F0334"/>
                          </a:solidFill>
                          <a:effectLst/>
                          <a:latin typeface="+mn-lt"/>
                          <a:ea typeface="+mn-ea"/>
                          <a:cs typeface="+mn-cs"/>
                          <a:sym typeface="Arial"/>
                        </a:rPr>
                        <a:t>Tripp</a:t>
                      </a:r>
                      <a:endParaRPr lang="en-US" sz="1600" b="1" i="0" u="none" strike="noStrike" cap="none" dirty="0">
                        <a:solidFill>
                          <a:srgbClr val="1F0334"/>
                        </a:solidFill>
                        <a:effectLst/>
                        <a:latin typeface="+mn-lt"/>
                        <a:ea typeface="+mn-ea"/>
                        <a:cs typeface="+mn-cs"/>
                        <a:sym typeface="Arial"/>
                      </a:endParaRPr>
                    </a:p>
                    <a:p>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Job/skill: housewifery</a:t>
                      </a:r>
                    </a:p>
                    <a:p>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Apprentice agreed to:</a:t>
                      </a:r>
                    </a:p>
                    <a:p>
                      <a:pPr marL="285750" lvl="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Faithfully serve in lawful business</a:t>
                      </a:r>
                    </a:p>
                    <a:p>
                      <a:pPr marL="285750" lvl="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Behave honestly/orderly toward master and rest of family</a:t>
                      </a:r>
                      <a:endParaRPr lang="en-US" sz="1600" dirty="0">
                        <a:solidFill>
                          <a:srgbClr val="1F033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i="0" u="none" strike="noStrike" cap="none" dirty="0">
                          <a:solidFill>
                            <a:srgbClr val="1F0334"/>
                          </a:solidFill>
                          <a:effectLst/>
                          <a:latin typeface="+mn-lt"/>
                          <a:ea typeface="+mn-ea"/>
                          <a:cs typeface="+mn-cs"/>
                          <a:sym typeface="Arial"/>
                        </a:rPr>
                        <a:t>Master agreed to: </a:t>
                      </a:r>
                    </a:p>
                    <a:p>
                      <a:pPr marL="285750" lvl="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Teach the trade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600" b="1" i="0" u="none" strike="noStrike" cap="none" dirty="0">
                          <a:solidFill>
                            <a:srgbClr val="1F0334"/>
                          </a:solidFill>
                          <a:effectLst/>
                          <a:latin typeface="+mn-lt"/>
                          <a:ea typeface="+mn-ea"/>
                          <a:cs typeface="+mn-cs"/>
                          <a:sym typeface="Arial"/>
                        </a:rPr>
                        <a:t>Teach whatever else “</a:t>
                      </a:r>
                      <a:r>
                        <a:rPr lang="en-US" sz="1600" b="1" i="0" u="none" strike="noStrike" cap="none" dirty="0" err="1">
                          <a:solidFill>
                            <a:srgbClr val="1F0334"/>
                          </a:solidFill>
                          <a:effectLst/>
                          <a:latin typeface="+mn-lt"/>
                          <a:ea typeface="+mn-ea"/>
                          <a:cs typeface="+mn-cs"/>
                          <a:sym typeface="Arial"/>
                        </a:rPr>
                        <a:t>belongeth</a:t>
                      </a:r>
                      <a:r>
                        <a:rPr lang="en-US" sz="1600" b="1" i="0" u="none" strike="noStrike" cap="none" dirty="0">
                          <a:solidFill>
                            <a:srgbClr val="1F0334"/>
                          </a:solidFill>
                          <a:effectLst/>
                          <a:latin typeface="+mn-lt"/>
                          <a:ea typeface="+mn-ea"/>
                          <a:cs typeface="+mn-cs"/>
                          <a:sym typeface="Arial"/>
                        </a:rPr>
                        <a:t>” or “</a:t>
                      </a:r>
                      <a:r>
                        <a:rPr lang="en-US" sz="1600" b="1" i="0" u="none" strike="noStrike" cap="none" dirty="0" err="1">
                          <a:solidFill>
                            <a:srgbClr val="1F0334"/>
                          </a:solidFill>
                          <a:effectLst/>
                          <a:latin typeface="+mn-lt"/>
                          <a:ea typeface="+mn-ea"/>
                          <a:cs typeface="+mn-cs"/>
                          <a:sym typeface="Arial"/>
                        </a:rPr>
                        <a:t>appertaineth</a:t>
                      </a:r>
                      <a:r>
                        <a:rPr lang="en-US" sz="1600" b="1" i="0" u="none" strike="noStrike" cap="none" dirty="0">
                          <a:solidFill>
                            <a:srgbClr val="1F0334"/>
                          </a:solidFill>
                          <a:effectLst/>
                          <a:latin typeface="+mn-lt"/>
                          <a:ea typeface="+mn-ea"/>
                          <a:cs typeface="+mn-cs"/>
                          <a:sym typeface="Arial"/>
                        </a:rPr>
                        <a:t>”</a:t>
                      </a:r>
                    </a:p>
                    <a:p>
                      <a:pPr marL="285750" lvl="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Provide food, drink, clothes, washing, lodging</a:t>
                      </a:r>
                    </a:p>
                    <a:p>
                      <a:pPr marL="0" lvl="0" indent="0">
                        <a:buFont typeface="Arial" panose="020B0604020202020204" pitchFamily="34" charset="0"/>
                        <a:buNone/>
                      </a:pPr>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Was apprentice paid, and if so how much: </a:t>
                      </a:r>
                    </a:p>
                    <a:p>
                      <a:pPr marL="28575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Yes</a:t>
                      </a:r>
                    </a:p>
                    <a:p>
                      <a:pPr marL="28575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12 dollars at end of term</a:t>
                      </a:r>
                    </a:p>
                    <a:p>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Date apprenticeship began: Sep 4, 1828</a:t>
                      </a:r>
                    </a:p>
                    <a:p>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When apprenticeship would end: Age 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4493325"/>
                  </a:ext>
                </a:extLst>
              </a:tr>
            </a:tbl>
          </a:graphicData>
        </a:graphic>
      </p:graphicFrame>
    </p:spTree>
    <p:extLst>
      <p:ext uri="{BB962C8B-B14F-4D97-AF65-F5344CB8AC3E}">
        <p14:creationId xmlns:p14="http://schemas.microsoft.com/office/powerpoint/2010/main" val="913340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6BCBD20-6B5F-A7C5-21AF-258F5D3C5243}"/>
              </a:ext>
            </a:extLst>
          </p:cNvPr>
          <p:cNvSpPr>
            <a:spLocks noGrp="1"/>
          </p:cNvSpPr>
          <p:nvPr>
            <p:ph type="body" sz="quarter" idx="11"/>
          </p:nvPr>
        </p:nvSpPr>
        <p:spPr>
          <a:xfrm>
            <a:off x="282575" y="5953011"/>
            <a:ext cx="9672638" cy="582613"/>
          </a:xfrm>
        </p:spPr>
        <p:txBody>
          <a:bodyPr/>
          <a:lstStyle/>
          <a:p>
            <a:r>
              <a:rPr lang="en-US" dirty="0"/>
              <a:t>Transcription of Indenture</a:t>
            </a:r>
          </a:p>
        </p:txBody>
      </p:sp>
      <p:sp>
        <p:nvSpPr>
          <p:cNvPr id="8" name="TextBox 7">
            <a:extLst>
              <a:ext uri="{FF2B5EF4-FFF2-40B4-BE49-F238E27FC236}">
                <a16:creationId xmlns:a16="http://schemas.microsoft.com/office/drawing/2014/main" id="{BD00734E-B34A-E647-14EC-D5267D48E6A3}"/>
              </a:ext>
            </a:extLst>
          </p:cNvPr>
          <p:cNvSpPr txBox="1"/>
          <p:nvPr/>
        </p:nvSpPr>
        <p:spPr>
          <a:xfrm>
            <a:off x="3733800" y="209550"/>
            <a:ext cx="8039100" cy="5964903"/>
          </a:xfrm>
          <a:prstGeom prst="rect">
            <a:avLst/>
          </a:prstGeom>
          <a:noFill/>
        </p:spPr>
        <p:txBody>
          <a:bodyPr wrap="square" rtlCol="0">
            <a:spAutoFit/>
          </a:bodyPr>
          <a:lstStyle/>
          <a:p>
            <a:pPr marL="12700" marR="34925">
              <a:lnSpc>
                <a:spcPct val="102000"/>
              </a:lnSpc>
              <a:spcBef>
                <a:spcPts val="400"/>
              </a:spcBef>
              <a:spcAft>
                <a:spcPts val="0"/>
              </a:spcAft>
            </a:pPr>
            <a:r>
              <a:rPr lang="en-US" sz="1400" dirty="0">
                <a:effectLst/>
                <a:latin typeface="Times New Roman" panose="02020603050405020304" pitchFamily="18" charset="0"/>
                <a:ea typeface="Times New Roman" panose="02020603050405020304" pitchFamily="18" charset="0"/>
              </a:rPr>
              <a:t>THIS INDENTURE, made between Thos. S [</a:t>
            </a:r>
            <a:r>
              <a:rPr lang="en-US" sz="1400" dirty="0" err="1">
                <a:effectLst/>
                <a:latin typeface="Times New Roman" panose="02020603050405020304" pitchFamily="18" charset="0"/>
                <a:ea typeface="Times New Roman" panose="02020603050405020304" pitchFamily="18" charset="0"/>
              </a:rPr>
              <a:t>Dirken</a:t>
            </a:r>
            <a:r>
              <a:rPr lang="en-US" sz="1400" dirty="0">
                <a:effectLst/>
                <a:latin typeface="Times New Roman" panose="02020603050405020304" pitchFamily="18" charset="0"/>
                <a:ea typeface="Times New Roman" panose="02020603050405020304" pitchFamily="18" charset="0"/>
              </a:rPr>
              <a:t>? Dickenson?] and John L Bowles Overseers of the Poor for</a:t>
            </a:r>
            <a:r>
              <a:rPr lang="en-US" sz="1400" spc="16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the</a:t>
            </a:r>
            <a:r>
              <a:rPr lang="en-US" sz="1400" spc="16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County</a:t>
            </a:r>
            <a:r>
              <a:rPr lang="en-US" sz="1400" spc="16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of</a:t>
            </a:r>
            <a:r>
              <a:rPr lang="en-US" sz="1400" spc="16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Henrico</a:t>
            </a:r>
            <a:r>
              <a:rPr lang="en-US" sz="1400" spc="16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of</a:t>
            </a:r>
            <a:r>
              <a:rPr lang="en-US" sz="1400" spc="16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the</a:t>
            </a:r>
            <a:r>
              <a:rPr lang="en-US" sz="1400" spc="16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one</a:t>
            </a:r>
            <a:r>
              <a:rPr lang="en-US" sz="1400" spc="16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part,</a:t>
            </a:r>
            <a:r>
              <a:rPr lang="en-US" sz="1400" spc="16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and</a:t>
            </a:r>
            <a:r>
              <a:rPr lang="en-US" sz="1400" spc="16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James</a:t>
            </a:r>
            <a:r>
              <a:rPr lang="en-US" sz="1400" spc="165"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OBrine</a:t>
            </a:r>
            <a:r>
              <a:rPr lang="en-US" sz="1400" spc="16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of</a:t>
            </a:r>
            <a:r>
              <a:rPr lang="en-US" sz="1400" spc="16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the</a:t>
            </a:r>
            <a:r>
              <a:rPr lang="en-US" sz="1400" spc="16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County</a:t>
            </a:r>
            <a:r>
              <a:rPr lang="en-US" sz="1400" spc="16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of</a:t>
            </a:r>
            <a:r>
              <a:rPr lang="en-US" sz="1400" spc="16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Henrico</a:t>
            </a:r>
            <a:r>
              <a:rPr lang="en-US" sz="1400" spc="16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of</a:t>
            </a:r>
            <a:r>
              <a:rPr lang="en-US" sz="1400" spc="16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the</a:t>
            </a:r>
            <a:r>
              <a:rPr lang="en-US" sz="1400" spc="16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other</a:t>
            </a:r>
            <a:r>
              <a:rPr lang="en-US" sz="1400" spc="16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part: Witnesseth, that the said Overseers, in pursuance of an order of court, bearing date the 4th January 1830 hath put</a:t>
            </a:r>
            <a:r>
              <a:rPr lang="en-US" sz="1400" spc="8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and</a:t>
            </a:r>
            <a:r>
              <a:rPr lang="en-US" sz="1400" spc="8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bound</a:t>
            </a:r>
            <a:r>
              <a:rPr lang="en-US" sz="1400" spc="8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Beverly,</a:t>
            </a:r>
            <a:r>
              <a:rPr lang="en-US" sz="1400" spc="8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a</a:t>
            </a:r>
            <a:r>
              <a:rPr lang="en-US" sz="1400" spc="8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free</a:t>
            </a:r>
            <a:r>
              <a:rPr lang="en-US" sz="1400" spc="8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boy</a:t>
            </a:r>
            <a:r>
              <a:rPr lang="en-US" sz="1400" spc="8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of</a:t>
            </a:r>
            <a:r>
              <a:rPr lang="en-US" sz="1400" spc="8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Colour</a:t>
            </a:r>
            <a:r>
              <a:rPr lang="en-US" sz="1400" spc="8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to</a:t>
            </a:r>
            <a:r>
              <a:rPr lang="en-US" sz="1400" spc="8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the</a:t>
            </a:r>
            <a:r>
              <a:rPr lang="en-US" sz="1400" spc="8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said</a:t>
            </a:r>
            <a:r>
              <a:rPr lang="en-US" sz="1400" spc="8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James</a:t>
            </a:r>
            <a:r>
              <a:rPr lang="en-US" sz="1400" spc="8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OBrine</a:t>
            </a:r>
            <a:r>
              <a:rPr lang="en-US" sz="1400" spc="8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to</a:t>
            </a:r>
            <a:r>
              <a:rPr lang="en-US" sz="1400" spc="8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learn</a:t>
            </a:r>
            <a:r>
              <a:rPr lang="en-US" sz="1400" spc="8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the</a:t>
            </a:r>
            <a:r>
              <a:rPr lang="en-US" sz="1400" spc="8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art,</a:t>
            </a:r>
            <a:r>
              <a:rPr lang="en-US" sz="1400" spc="8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trade</a:t>
            </a:r>
            <a:r>
              <a:rPr lang="en-US" sz="1400" spc="8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and</a:t>
            </a:r>
            <a:r>
              <a:rPr lang="en-US" sz="1400" spc="8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mystery</a:t>
            </a:r>
            <a:r>
              <a:rPr lang="en-US" sz="1400" spc="8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of farming and after the manner of an Apprentice to serve the said James </a:t>
            </a:r>
            <a:r>
              <a:rPr lang="en-US" sz="1400" dirty="0" err="1">
                <a:effectLst/>
                <a:latin typeface="Times New Roman" panose="02020603050405020304" pitchFamily="18" charset="0"/>
                <a:ea typeface="Times New Roman" panose="02020603050405020304" pitchFamily="18" charset="0"/>
              </a:rPr>
              <a:t>OBrine</a:t>
            </a:r>
            <a:r>
              <a:rPr lang="en-US" sz="1400" dirty="0">
                <a:effectLst/>
                <a:latin typeface="Times New Roman" panose="02020603050405020304" pitchFamily="18" charset="0"/>
                <a:ea typeface="Times New Roman" panose="02020603050405020304" pitchFamily="18" charset="0"/>
              </a:rPr>
              <a:t> from the date of this Indenture or</a:t>
            </a:r>
            <a:r>
              <a:rPr lang="en-US" sz="1400" spc="10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until</a:t>
            </a:r>
            <a:r>
              <a:rPr lang="en-US" sz="1400" spc="10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the</a:t>
            </a:r>
            <a:r>
              <a:rPr lang="en-US" sz="1400" spc="10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said</a:t>
            </a:r>
            <a:r>
              <a:rPr lang="en-US" sz="1400" spc="10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Apprentice</a:t>
            </a:r>
            <a:r>
              <a:rPr lang="en-US" sz="1400" spc="10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arrives</a:t>
            </a:r>
            <a:r>
              <a:rPr lang="en-US" sz="1400" spc="10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at</a:t>
            </a:r>
            <a:r>
              <a:rPr lang="en-US" sz="1400" spc="10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the</a:t>
            </a:r>
            <a:r>
              <a:rPr lang="en-US" sz="1400" spc="10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age</a:t>
            </a:r>
            <a:r>
              <a:rPr lang="en-US" sz="1400" spc="10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of</a:t>
            </a:r>
            <a:r>
              <a:rPr lang="en-US" sz="1400" spc="10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twenty</a:t>
            </a:r>
            <a:r>
              <a:rPr lang="en-US" sz="1400" spc="10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one</a:t>
            </a:r>
            <a:r>
              <a:rPr lang="en-US" sz="1400" spc="10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years</a:t>
            </a:r>
            <a:r>
              <a:rPr lang="en-US" sz="1400" spc="10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during</a:t>
            </a:r>
            <a:r>
              <a:rPr lang="en-US" sz="1400" spc="10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the</a:t>
            </a:r>
            <a:r>
              <a:rPr lang="en-US" sz="1400" spc="10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whole</a:t>
            </a:r>
            <a:r>
              <a:rPr lang="en-US" sz="1400" spc="10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of</a:t>
            </a:r>
            <a:r>
              <a:rPr lang="en-US" sz="1400" spc="10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which</a:t>
            </a:r>
            <a:r>
              <a:rPr lang="en-US" sz="1400" spc="10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term,</a:t>
            </a:r>
            <a:r>
              <a:rPr lang="en-US" sz="1400" spc="10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the</a:t>
            </a:r>
            <a:r>
              <a:rPr lang="en-US" sz="1400" spc="10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said Apprentice</a:t>
            </a:r>
            <a:r>
              <a:rPr lang="en-US" sz="1400" spc="9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shall</a:t>
            </a:r>
            <a:r>
              <a:rPr lang="en-US" sz="1400" spc="9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the</a:t>
            </a:r>
            <a:r>
              <a:rPr lang="en-US" sz="1400" spc="9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said</a:t>
            </a:r>
            <a:r>
              <a:rPr lang="en-US" sz="1400" spc="9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James</a:t>
            </a:r>
            <a:r>
              <a:rPr lang="en-US" sz="1400" spc="95"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OBrine</a:t>
            </a:r>
            <a:r>
              <a:rPr lang="en-US" sz="1400" spc="9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faithfully</a:t>
            </a:r>
            <a:r>
              <a:rPr lang="en-US" sz="1400" spc="9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serve</a:t>
            </a:r>
            <a:r>
              <a:rPr lang="en-US" sz="1400" spc="9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his</a:t>
            </a:r>
            <a:r>
              <a:rPr lang="en-US" sz="1400" spc="9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secrets</a:t>
            </a:r>
            <a:r>
              <a:rPr lang="en-US" sz="1400" spc="9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keep,</a:t>
            </a:r>
            <a:r>
              <a:rPr lang="en-US" sz="1400" spc="9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and</a:t>
            </a:r>
            <a:r>
              <a:rPr lang="en-US" sz="1400" spc="9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all</a:t>
            </a:r>
            <a:r>
              <a:rPr lang="en-US" sz="1400" spc="9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his</a:t>
            </a:r>
            <a:r>
              <a:rPr lang="en-US" sz="1400" spc="9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lawful</a:t>
            </a:r>
            <a:r>
              <a:rPr lang="en-US" sz="1400" spc="9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commands</a:t>
            </a:r>
            <a:r>
              <a:rPr lang="en-US" sz="1400" spc="9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at</a:t>
            </a:r>
            <a:r>
              <a:rPr lang="en-US" sz="1400" spc="9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all times readily obey.</a:t>
            </a:r>
            <a:r>
              <a:rPr lang="en-US" sz="1400" spc="20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And the said James </a:t>
            </a:r>
            <a:r>
              <a:rPr lang="en-US" sz="1400" dirty="0" err="1">
                <a:effectLst/>
                <a:latin typeface="Times New Roman" panose="02020603050405020304" pitchFamily="18" charset="0"/>
                <a:ea typeface="Times New Roman" panose="02020603050405020304" pitchFamily="18" charset="0"/>
              </a:rPr>
              <a:t>OBrine</a:t>
            </a:r>
            <a:r>
              <a:rPr lang="en-US" sz="1400" dirty="0">
                <a:effectLst/>
                <a:latin typeface="Times New Roman" panose="02020603050405020304" pitchFamily="18" charset="0"/>
                <a:ea typeface="Times New Roman" panose="02020603050405020304" pitchFamily="18" charset="0"/>
              </a:rPr>
              <a:t> shall use the utmost of his </a:t>
            </a:r>
            <a:r>
              <a:rPr lang="en-US" sz="1400" dirty="0" err="1">
                <a:effectLst/>
                <a:latin typeface="Times New Roman" panose="02020603050405020304" pitchFamily="18" charset="0"/>
                <a:ea typeface="Times New Roman" panose="02020603050405020304" pitchFamily="18" charset="0"/>
              </a:rPr>
              <a:t>endeavours</a:t>
            </a:r>
            <a:r>
              <a:rPr lang="en-US" sz="1400" dirty="0">
                <a:effectLst/>
                <a:latin typeface="Times New Roman" panose="02020603050405020304" pitchFamily="18" charset="0"/>
                <a:ea typeface="Times New Roman" panose="02020603050405020304" pitchFamily="18" charset="0"/>
              </a:rPr>
              <a:t> to teach, or cause to be taught</a:t>
            </a:r>
            <a:r>
              <a:rPr lang="en-US" sz="1400" spc="18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or</a:t>
            </a:r>
            <a:r>
              <a:rPr lang="en-US" sz="1400" spc="18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instructed,</a:t>
            </a:r>
            <a:r>
              <a:rPr lang="en-US" sz="1400" spc="18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the</a:t>
            </a:r>
            <a:r>
              <a:rPr lang="en-US" sz="1400" spc="18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said</a:t>
            </a:r>
            <a:r>
              <a:rPr lang="en-US" sz="1400" spc="18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Apprentice</a:t>
            </a:r>
            <a:r>
              <a:rPr lang="en-US" sz="1400" spc="18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in</a:t>
            </a:r>
            <a:r>
              <a:rPr lang="en-US" sz="1400" spc="18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the</a:t>
            </a:r>
            <a:r>
              <a:rPr lang="en-US" sz="1400" spc="18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trade</a:t>
            </a:r>
            <a:r>
              <a:rPr lang="en-US" sz="1400" spc="18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of</a:t>
            </a:r>
            <a:r>
              <a:rPr lang="en-US" sz="1400" spc="18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mystery</a:t>
            </a:r>
            <a:r>
              <a:rPr lang="en-US" sz="1400" spc="18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of</a:t>
            </a:r>
            <a:r>
              <a:rPr lang="en-US" sz="1400" spc="18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farming.</a:t>
            </a:r>
            <a:r>
              <a:rPr lang="en-US" sz="1400" spc="40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And</a:t>
            </a:r>
            <a:r>
              <a:rPr lang="en-US" sz="1400" spc="18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procure</a:t>
            </a:r>
            <a:r>
              <a:rPr lang="en-US" sz="1400" spc="18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or</a:t>
            </a:r>
            <a:r>
              <a:rPr lang="en-US" sz="1400" spc="18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provide</a:t>
            </a:r>
            <a:r>
              <a:rPr lang="en-US" sz="1400" spc="18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for Beverly sufficient meat, drink, clothes, washing and lodging fitting for an Apprentice, during the said term of his Apprenticeship; And to pay Beverly at the expiration of his Apprenticeship, the sum of three pounds ten</a:t>
            </a:r>
            <a:r>
              <a:rPr lang="en-US" sz="1400" spc="40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shillings. and for the due performance of all and singular the covenants and agreements aforesaid, the parties bind themselves each unto the other firmly by these presents.</a:t>
            </a:r>
          </a:p>
          <a:p>
            <a:pPr marL="12700" marR="35560" algn="just">
              <a:lnSpc>
                <a:spcPct val="102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IN WITNESS whereof, the said parties have interchangeably set their hands and seals hereunto.</a:t>
            </a:r>
            <a:r>
              <a:rPr lang="en-US" sz="1400" spc="40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Dated the 14th day of June in the year of our Lord eighteen hundred and thirty two and in the 56th year of American </a:t>
            </a:r>
            <a:r>
              <a:rPr lang="en-US" sz="1400" spc="-10" dirty="0">
                <a:effectLst/>
                <a:latin typeface="Times New Roman" panose="02020603050405020304" pitchFamily="18" charset="0"/>
                <a:ea typeface="Times New Roman" panose="02020603050405020304" pitchFamily="18" charset="0"/>
              </a:rPr>
              <a:t>Independence.</a:t>
            </a:r>
            <a:endParaRPr lang="en-US" sz="1400" dirty="0">
              <a:effectLst/>
              <a:latin typeface="Times New Roman" panose="02020603050405020304" pitchFamily="18" charset="0"/>
              <a:ea typeface="Times New Roman" panose="02020603050405020304" pitchFamily="18" charset="0"/>
            </a:endParaRPr>
          </a:p>
          <a:p>
            <a:pPr marL="12700" marR="4497070">
              <a:lnSpc>
                <a:spcPct val="102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Thos</a:t>
            </a:r>
            <a:r>
              <a:rPr lang="en-US" sz="1400" spc="-4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T</a:t>
            </a:r>
            <a:r>
              <a:rPr lang="en-US" sz="1400" spc="-4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a:t>
            </a:r>
            <a:r>
              <a:rPr lang="en-US" sz="1400" dirty="0" err="1">
                <a:effectLst/>
                <a:latin typeface="Times New Roman" panose="02020603050405020304" pitchFamily="18" charset="0"/>
                <a:ea typeface="Times New Roman" panose="02020603050405020304" pitchFamily="18" charset="0"/>
              </a:rPr>
              <a:t>Dirken</a:t>
            </a:r>
            <a:r>
              <a:rPr lang="en-US" sz="1400" dirty="0">
                <a:effectLst/>
                <a:latin typeface="Times New Roman" panose="02020603050405020304" pitchFamily="18" charset="0"/>
                <a:ea typeface="Times New Roman" panose="02020603050405020304" pitchFamily="18" charset="0"/>
              </a:rPr>
              <a:t>?</a:t>
            </a:r>
            <a:r>
              <a:rPr lang="en-US" sz="1400" spc="-4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Dicken?]</a:t>
            </a:r>
            <a:r>
              <a:rPr lang="en-US" sz="1400" spc="-4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(SEAL) Jno L Bowles (SEAL)</a:t>
            </a:r>
          </a:p>
          <a:p>
            <a:pPr marL="12700" marR="4984750">
              <a:lnSpc>
                <a:spcPct val="102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James</a:t>
            </a:r>
            <a:r>
              <a:rPr lang="en-US" sz="1400" spc="-75"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OBrine</a:t>
            </a:r>
            <a:r>
              <a:rPr lang="en-US" sz="1400" spc="-7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(SEAL) </a:t>
            </a:r>
            <a:r>
              <a:rPr lang="en-US" sz="1400" spc="-10" dirty="0">
                <a:effectLst/>
                <a:latin typeface="Times New Roman" panose="02020603050405020304" pitchFamily="18" charset="0"/>
                <a:ea typeface="Times New Roman" panose="02020603050405020304" pitchFamily="18" charset="0"/>
              </a:rPr>
              <a:t>(SEAL)</a:t>
            </a:r>
            <a:endParaRPr lang="en-US" sz="1400" dirty="0">
              <a:effectLst/>
              <a:latin typeface="Times New Roman" panose="02020603050405020304" pitchFamily="18" charset="0"/>
              <a:ea typeface="Times New Roman" panose="02020603050405020304" pitchFamily="18" charset="0"/>
            </a:endParaRPr>
          </a:p>
          <a:p>
            <a:pPr marL="12700" marR="0" algn="just">
              <a:lnSpc>
                <a:spcPts val="137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Signed, sealed and delivered in the presence of </a:t>
            </a:r>
            <a:r>
              <a:rPr lang="en-US" sz="1400" spc="-50" dirty="0">
                <a:effectLst/>
                <a:latin typeface="Times New Roman" panose="020206030504050203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p>
            <a:pPr marL="12700" marR="0" algn="just">
              <a:lnSpc>
                <a:spcPts val="137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p>
            <a:pPr marL="12700" marR="35560" algn="just">
              <a:lnSpc>
                <a:spcPct val="102000"/>
              </a:lnSpc>
              <a:spcBef>
                <a:spcPts val="400"/>
              </a:spcBef>
              <a:spcAft>
                <a:spcPts val="0"/>
              </a:spcAft>
            </a:pPr>
            <a:r>
              <a:rPr lang="en-US" sz="1400" dirty="0">
                <a:effectLst/>
                <a:latin typeface="Times New Roman" panose="02020603050405020304" pitchFamily="18" charset="0"/>
                <a:ea typeface="Times New Roman" panose="02020603050405020304" pitchFamily="18" charset="0"/>
              </a:rPr>
              <a:t>In Henrico County Court Jany 4th 1830</a:t>
            </a:r>
            <a:r>
              <a:rPr lang="en-US" sz="1400" spc="20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Ordered that the Overseers of the Poor of this County bind out Beverley</a:t>
            </a:r>
            <a:r>
              <a:rPr lang="en-US" sz="1400" spc="-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a</a:t>
            </a:r>
            <a:r>
              <a:rPr lang="en-US" sz="1400" spc="-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free</a:t>
            </a:r>
            <a:r>
              <a:rPr lang="en-US" sz="1400" spc="-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boy</a:t>
            </a:r>
            <a:r>
              <a:rPr lang="en-US" sz="1400" spc="-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of</a:t>
            </a:r>
            <a:r>
              <a:rPr lang="en-US" sz="1400" spc="-5"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Colour</a:t>
            </a:r>
            <a:r>
              <a:rPr lang="en-US" sz="1400" spc="-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to</a:t>
            </a:r>
            <a:r>
              <a:rPr lang="en-US" sz="1400" spc="-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James</a:t>
            </a:r>
            <a:r>
              <a:rPr lang="en-US" sz="1400" spc="-5"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OBrine</a:t>
            </a:r>
            <a:r>
              <a:rPr lang="en-US" sz="1400" spc="-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until</a:t>
            </a:r>
            <a:r>
              <a:rPr lang="en-US" sz="1400" spc="-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he</a:t>
            </a:r>
            <a:r>
              <a:rPr lang="en-US" sz="1400" spc="-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shall</a:t>
            </a:r>
            <a:r>
              <a:rPr lang="en-US" sz="1400" spc="-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arrive</a:t>
            </a:r>
            <a:r>
              <a:rPr lang="en-US" sz="1400" spc="-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at</a:t>
            </a:r>
            <a:r>
              <a:rPr lang="en-US" sz="1400" spc="-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the</a:t>
            </a:r>
            <a:r>
              <a:rPr lang="en-US" sz="1400" spc="-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age</a:t>
            </a:r>
            <a:r>
              <a:rPr lang="en-US" sz="1400" spc="-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of</a:t>
            </a:r>
            <a:r>
              <a:rPr lang="en-US" sz="1400" spc="-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twenty</a:t>
            </a:r>
            <a:r>
              <a:rPr lang="en-US" sz="1400" spc="-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one</a:t>
            </a:r>
            <a:r>
              <a:rPr lang="en-US" sz="1400" spc="-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years</a:t>
            </a:r>
            <a:r>
              <a:rPr lang="en-US" sz="1400" spc="-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according</a:t>
            </a:r>
            <a:r>
              <a:rPr lang="en-US" sz="1400" spc="-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to law, the Court adjudging the said Beverley to be five years of age in April next.</a:t>
            </a:r>
          </a:p>
          <a:p>
            <a:pPr marL="12700" marR="6358255" algn="just">
              <a:lnSpc>
                <a:spcPct val="102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A</a:t>
            </a:r>
            <a:r>
              <a:rPr lang="en-US" sz="1400" spc="-7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copy </a:t>
            </a:r>
            <a:r>
              <a:rPr lang="en-US" sz="1400" spc="-10" dirty="0">
                <a:effectLst/>
                <a:latin typeface="Times New Roman" panose="02020603050405020304" pitchFamily="18" charset="0"/>
                <a:ea typeface="Times New Roman" panose="02020603050405020304" pitchFamily="18" charset="0"/>
              </a:rPr>
              <a:t>Teste</a:t>
            </a:r>
            <a:endParaRPr lang="en-US" sz="1400" dirty="0">
              <a:effectLst/>
              <a:latin typeface="Times New Roman" panose="02020603050405020304" pitchFamily="18" charset="0"/>
              <a:ea typeface="Times New Roman" panose="02020603050405020304" pitchFamily="18" charset="0"/>
            </a:endParaRPr>
          </a:p>
          <a:p>
            <a:pPr marL="12700" marR="0" algn="just">
              <a:lnSpc>
                <a:spcPts val="137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Chas Wills D. </a:t>
            </a:r>
            <a:r>
              <a:rPr lang="en-US" sz="1400" spc="-25" dirty="0">
                <a:effectLst/>
                <a:latin typeface="Times New Roman" panose="02020603050405020304" pitchFamily="18" charset="0"/>
                <a:ea typeface="Times New Roman" panose="02020603050405020304" pitchFamily="18" charset="0"/>
              </a:rPr>
              <a:t>C.</a:t>
            </a:r>
            <a:endParaRPr lang="en-US" sz="1400" dirty="0">
              <a:effectLst/>
              <a:latin typeface="Times New Roman" panose="02020603050405020304" pitchFamily="18" charset="0"/>
              <a:ea typeface="Times New Roman" panose="02020603050405020304" pitchFamily="18" charset="0"/>
            </a:endParaRPr>
          </a:p>
          <a:p>
            <a:pPr marL="36195" marR="35560" algn="just">
              <a:lnSpc>
                <a:spcPct val="102000"/>
              </a:lnSpc>
              <a:spcBef>
                <a:spcPts val="400"/>
              </a:spcBef>
              <a:spcAft>
                <a:spcPts val="0"/>
              </a:spcAft>
            </a:pPr>
            <a:endParaRPr lang="en-US" sz="1200" dirty="0">
              <a:effectLst/>
              <a:latin typeface="Times New Roman" panose="02020603050405020304" pitchFamily="18" charset="0"/>
              <a:ea typeface="Times New Roman" panose="02020603050405020304" pitchFamily="18" charset="0"/>
            </a:endParaRPr>
          </a:p>
        </p:txBody>
      </p:sp>
      <p:sp>
        <p:nvSpPr>
          <p:cNvPr id="9" name="Text Placeholder 5">
            <a:extLst>
              <a:ext uri="{FF2B5EF4-FFF2-40B4-BE49-F238E27FC236}">
                <a16:creationId xmlns:a16="http://schemas.microsoft.com/office/drawing/2014/main" id="{66BA51EE-9E4E-21B1-AB22-A7BDFA12BB7F}"/>
              </a:ext>
            </a:extLst>
          </p:cNvPr>
          <p:cNvSpPr txBox="1">
            <a:spLocks/>
          </p:cNvSpPr>
          <p:nvPr/>
        </p:nvSpPr>
        <p:spPr>
          <a:xfrm>
            <a:off x="215614" y="804182"/>
            <a:ext cx="3518186" cy="385354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Rockwell Light" panose="020B0604020202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solidFill>
                <a:latin typeface="Franklin Gothic Medium Cond" panose="020B06060304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Rockwell Light" panose="02040303020102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1F0334"/>
                </a:solidFill>
                <a:latin typeface="Times New Roman" panose="02020603050405020304" pitchFamily="18" charset="0"/>
                <a:cs typeface="Times New Roman" panose="02020603050405020304" pitchFamily="18" charset="0"/>
              </a:rPr>
              <a:t>Beverley </a:t>
            </a:r>
          </a:p>
          <a:p>
            <a:pPr marL="0" indent="0">
              <a:buFont typeface="Arial" panose="020B0604020202020204" pitchFamily="34" charset="0"/>
              <a:buNone/>
            </a:pPr>
            <a:r>
              <a:rPr lang="en-US" dirty="0">
                <a:solidFill>
                  <a:srgbClr val="1F0334"/>
                </a:solidFill>
                <a:latin typeface="Times New Roman" panose="02020603050405020304" pitchFamily="18" charset="0"/>
                <a:cs typeface="Times New Roman" panose="02020603050405020304" pitchFamily="18" charset="0"/>
              </a:rPr>
              <a:t>to James </a:t>
            </a:r>
            <a:r>
              <a:rPr lang="en-US" dirty="0" err="1">
                <a:solidFill>
                  <a:srgbClr val="1F0334"/>
                </a:solidFill>
                <a:latin typeface="Times New Roman" panose="02020603050405020304" pitchFamily="18" charset="0"/>
                <a:cs typeface="Times New Roman" panose="02020603050405020304" pitchFamily="18" charset="0"/>
              </a:rPr>
              <a:t>O’Brine</a:t>
            </a:r>
            <a:endParaRPr lang="en-US" dirty="0">
              <a:solidFill>
                <a:srgbClr val="1F0334"/>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dirty="0">
                <a:solidFill>
                  <a:srgbClr val="1F0334"/>
                </a:solidFill>
                <a:latin typeface="Times New Roman" panose="02020603050405020304" pitchFamily="18" charset="0"/>
                <a:cs typeface="Times New Roman" panose="02020603050405020304" pitchFamily="18" charset="0"/>
              </a:rPr>
              <a:t> </a:t>
            </a:r>
          </a:p>
          <a:p>
            <a:pPr marL="0" indent="0">
              <a:buFont typeface="Arial" panose="020B0604020202020204" pitchFamily="34" charset="0"/>
              <a:buNone/>
            </a:pPr>
            <a:r>
              <a:rPr lang="en-US" dirty="0">
                <a:solidFill>
                  <a:srgbClr val="1F0334"/>
                </a:solidFill>
                <a:latin typeface="Times New Roman" panose="02020603050405020304" pitchFamily="18" charset="0"/>
                <a:cs typeface="Times New Roman" panose="02020603050405020304" pitchFamily="18" charset="0"/>
              </a:rPr>
              <a:t>1832 Jun 14</a:t>
            </a:r>
          </a:p>
          <a:p>
            <a:pPr marL="0" indent="0">
              <a:buFont typeface="Arial" panose="020B0604020202020204" pitchFamily="34" charset="0"/>
              <a:buNone/>
            </a:pPr>
            <a:r>
              <a:rPr lang="en-US" sz="2600" dirty="0">
                <a:solidFill>
                  <a:srgbClr val="1F0334"/>
                </a:solidFill>
                <a:latin typeface="Times New Roman" panose="02020603050405020304" pitchFamily="18" charset="0"/>
                <a:cs typeface="Times New Roman" panose="02020603050405020304" pitchFamily="18" charset="0"/>
              </a:rPr>
              <a:t>1830 Jan 4 (order)</a:t>
            </a:r>
          </a:p>
          <a:p>
            <a:pPr marL="0" indent="0">
              <a:buFont typeface="Arial" panose="020B0604020202020204" pitchFamily="34" charset="0"/>
              <a:buNone/>
            </a:pPr>
            <a:endParaRPr lang="en-US" dirty="0">
              <a:solidFill>
                <a:srgbClr val="1F0334"/>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sz="2000" i="1" dirty="0">
                <a:solidFill>
                  <a:srgbClr val="1F0334"/>
                </a:solidFill>
                <a:latin typeface="Times New Roman" panose="02020603050405020304" pitchFamily="18" charset="0"/>
                <a:cs typeface="Times New Roman" panose="02020603050405020304" pitchFamily="18" charset="0"/>
              </a:rPr>
              <a:t>Henrico County (Va.) Apprenticeship Indentures, 1795-1871. Local government records collection, Henrico County Court Records. The Library of Virginia, Richmond, Virginia.</a:t>
            </a:r>
          </a:p>
        </p:txBody>
      </p:sp>
    </p:spTree>
    <p:extLst>
      <p:ext uri="{BB962C8B-B14F-4D97-AF65-F5344CB8AC3E}">
        <p14:creationId xmlns:p14="http://schemas.microsoft.com/office/powerpoint/2010/main" val="3992171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4E96247-B37D-E466-F710-CEF06F3CAC03}"/>
              </a:ext>
            </a:extLst>
          </p:cNvPr>
          <p:cNvSpPr>
            <a:spLocks noGrp="1"/>
          </p:cNvSpPr>
          <p:nvPr>
            <p:ph type="body" sz="quarter" idx="11"/>
          </p:nvPr>
        </p:nvSpPr>
        <p:spPr>
          <a:xfrm>
            <a:off x="6721189" y="318017"/>
            <a:ext cx="5004086" cy="1571625"/>
          </a:xfrm>
        </p:spPr>
        <p:txBody>
          <a:bodyPr>
            <a:normAutofit lnSpcReduction="10000"/>
          </a:bodyPr>
          <a:lstStyle/>
          <a:p>
            <a:pPr marL="0" indent="0" algn="r">
              <a:buNone/>
            </a:pPr>
            <a:r>
              <a:rPr lang="en-US" sz="5400" dirty="0">
                <a:solidFill>
                  <a:srgbClr val="FFFFFF"/>
                </a:solidFill>
                <a:latin typeface="Rockwell" panose="02060603020205020403" pitchFamily="18" charset="0"/>
                <a:cs typeface="Times New Roman" panose="02020603050405020304" pitchFamily="18" charset="0"/>
              </a:rPr>
              <a:t>Beverley</a:t>
            </a:r>
          </a:p>
          <a:p>
            <a:pPr marL="0" indent="0" algn="r">
              <a:buNone/>
            </a:pPr>
            <a:r>
              <a:rPr lang="en-US" sz="5400" dirty="0">
                <a:solidFill>
                  <a:srgbClr val="FFFFFF"/>
                </a:solidFill>
                <a:latin typeface="Rockwell" panose="02060603020205020403" pitchFamily="18" charset="0"/>
                <a:cs typeface="Times New Roman" panose="02020603050405020304" pitchFamily="18" charset="0"/>
              </a:rPr>
              <a:t>[7]</a:t>
            </a:r>
          </a:p>
          <a:p>
            <a:pPr marL="0" indent="0">
              <a:buNone/>
            </a:pPr>
            <a:endParaRPr lang="en-US" dirty="0">
              <a:solidFill>
                <a:srgbClr val="1F0334"/>
              </a:solidFill>
              <a:latin typeface="Times New Roman" panose="02020603050405020304" pitchFamily="18" charset="0"/>
              <a:cs typeface="Times New Roman" panose="02020603050405020304" pitchFamily="18" charset="0"/>
            </a:endParaRPr>
          </a:p>
        </p:txBody>
      </p:sp>
      <p:pic>
        <p:nvPicPr>
          <p:cNvPr id="3" name="Picture 2" descr="A close-up of a letter&#10;&#10;AI-generated content may be incorrect.">
            <a:extLst>
              <a:ext uri="{FF2B5EF4-FFF2-40B4-BE49-F238E27FC236}">
                <a16:creationId xmlns:a16="http://schemas.microsoft.com/office/drawing/2014/main" id="{5B71B9E8-1781-97B7-0594-C3180FC61440}"/>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650482" y="140735"/>
            <a:ext cx="4314826" cy="6576529"/>
          </a:xfrm>
          <a:prstGeom prst="rect">
            <a:avLst/>
          </a:prstGeom>
        </p:spPr>
      </p:pic>
      <p:pic>
        <p:nvPicPr>
          <p:cNvPr id="7" name="Picture 6">
            <a:extLst>
              <a:ext uri="{FF2B5EF4-FFF2-40B4-BE49-F238E27FC236}">
                <a16:creationId xmlns:a16="http://schemas.microsoft.com/office/drawing/2014/main" id="{47AAAEA9-892E-571A-EEF0-8DE7A4FB20E8}"/>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5246968" y="2631042"/>
            <a:ext cx="6133224" cy="2969658"/>
          </a:xfrm>
          <a:prstGeom prst="rect">
            <a:avLst/>
          </a:prstGeom>
        </p:spPr>
      </p:pic>
      <p:sp>
        <p:nvSpPr>
          <p:cNvPr id="10" name="TextBox 9">
            <a:extLst>
              <a:ext uri="{FF2B5EF4-FFF2-40B4-BE49-F238E27FC236}">
                <a16:creationId xmlns:a16="http://schemas.microsoft.com/office/drawing/2014/main" id="{F1B605AF-D505-A413-CEA6-3A52D048A658}"/>
              </a:ext>
            </a:extLst>
          </p:cNvPr>
          <p:cNvSpPr txBox="1"/>
          <p:nvPr/>
        </p:nvSpPr>
        <p:spPr>
          <a:xfrm>
            <a:off x="5246968" y="5801319"/>
            <a:ext cx="6133224" cy="738664"/>
          </a:xfrm>
          <a:prstGeom prst="rect">
            <a:avLst/>
          </a:prstGeom>
          <a:noFill/>
        </p:spPr>
        <p:txBody>
          <a:bodyPr wrap="square" rtlCol="0">
            <a:spAutoFit/>
          </a:bodyPr>
          <a:lstStyle/>
          <a:p>
            <a:r>
              <a:rPr lang="en-US" sz="1400" i="1" dirty="0">
                <a:solidFill>
                  <a:srgbClr val="1F0334"/>
                </a:solidFill>
                <a:latin typeface="Times New Roman" panose="02020603050405020304" pitchFamily="18" charset="0"/>
                <a:cs typeface="Times New Roman" panose="02020603050405020304" pitchFamily="18" charset="0"/>
              </a:rPr>
              <a:t>Beverley to James </a:t>
            </a:r>
            <a:r>
              <a:rPr lang="en-US" sz="1400" i="1" dirty="0" err="1">
                <a:solidFill>
                  <a:srgbClr val="1F0334"/>
                </a:solidFill>
                <a:latin typeface="Times New Roman" panose="02020603050405020304" pitchFamily="18" charset="0"/>
                <a:cs typeface="Times New Roman" panose="02020603050405020304" pitchFamily="18" charset="0"/>
              </a:rPr>
              <a:t>O’Brine</a:t>
            </a:r>
            <a:r>
              <a:rPr lang="en-US" sz="1400" i="1" dirty="0">
                <a:solidFill>
                  <a:srgbClr val="1F0334"/>
                </a:solidFill>
                <a:latin typeface="Times New Roman" panose="02020603050405020304" pitchFamily="18" charset="0"/>
                <a:cs typeface="Times New Roman" panose="02020603050405020304" pitchFamily="18" charset="0"/>
              </a:rPr>
              <a:t>, 1832 Jun. 14. Henrico County (Va.) Apprenticeship Indentures, 1795-1871. Local government records collection, Henrico County Court Records. The Library of Virginia, Richmond, Virginia.</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9038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4E96247-B37D-E466-F710-CEF06F3CAC03}"/>
              </a:ext>
            </a:extLst>
          </p:cNvPr>
          <p:cNvSpPr>
            <a:spLocks noGrp="1"/>
          </p:cNvSpPr>
          <p:nvPr>
            <p:ph type="body" sz="quarter" idx="11"/>
          </p:nvPr>
        </p:nvSpPr>
        <p:spPr>
          <a:xfrm>
            <a:off x="6721189" y="318017"/>
            <a:ext cx="5004086" cy="1571625"/>
          </a:xfrm>
        </p:spPr>
        <p:txBody>
          <a:bodyPr>
            <a:normAutofit lnSpcReduction="10000"/>
          </a:bodyPr>
          <a:lstStyle/>
          <a:p>
            <a:pPr marL="0" indent="0" algn="r">
              <a:buNone/>
            </a:pPr>
            <a:r>
              <a:rPr lang="en-US" sz="5400" dirty="0">
                <a:solidFill>
                  <a:srgbClr val="FFFFFF"/>
                </a:solidFill>
                <a:latin typeface="Rockwell" panose="02060603020205020403" pitchFamily="18" charset="0"/>
                <a:cs typeface="Times New Roman" panose="02020603050405020304" pitchFamily="18" charset="0"/>
              </a:rPr>
              <a:t>Beverley</a:t>
            </a:r>
          </a:p>
          <a:p>
            <a:pPr marL="0" indent="0" algn="r">
              <a:buNone/>
            </a:pPr>
            <a:r>
              <a:rPr lang="en-US" sz="5400" dirty="0">
                <a:solidFill>
                  <a:srgbClr val="FFFFFF"/>
                </a:solidFill>
                <a:latin typeface="Rockwell" panose="02060603020205020403" pitchFamily="18" charset="0"/>
                <a:cs typeface="Times New Roman" panose="02020603050405020304" pitchFamily="18" charset="0"/>
              </a:rPr>
              <a:t>[7]</a:t>
            </a:r>
          </a:p>
          <a:p>
            <a:pPr marL="0" indent="0">
              <a:buNone/>
            </a:pPr>
            <a:endParaRPr lang="en-US" dirty="0">
              <a:solidFill>
                <a:srgbClr val="1F0334"/>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D45EAF22-AE8D-17FB-CA76-3CB79EDAD962}"/>
              </a:ext>
            </a:extLst>
          </p:cNvPr>
          <p:cNvGraphicFramePr>
            <a:graphicFrameLocks noGrp="1"/>
          </p:cNvGraphicFramePr>
          <p:nvPr>
            <p:extLst>
              <p:ext uri="{D42A27DB-BD31-4B8C-83A1-F6EECF244321}">
                <p14:modId xmlns:p14="http://schemas.microsoft.com/office/powerpoint/2010/main" val="2244987581"/>
              </p:ext>
            </p:extLst>
          </p:nvPr>
        </p:nvGraphicFramePr>
        <p:xfrm>
          <a:off x="1165513" y="2239478"/>
          <a:ext cx="9023190" cy="3377683"/>
        </p:xfrm>
        <a:graphic>
          <a:graphicData uri="http://schemas.openxmlformats.org/drawingml/2006/table">
            <a:tbl>
              <a:tblPr firstRow="1" bandRow="1">
                <a:tableStyleId>{073A0DAA-6AF3-43AB-8588-CEC1D06C72B9}</a:tableStyleId>
              </a:tblPr>
              <a:tblGrid>
                <a:gridCol w="4511595">
                  <a:extLst>
                    <a:ext uri="{9D8B030D-6E8A-4147-A177-3AD203B41FA5}">
                      <a16:colId xmlns:a16="http://schemas.microsoft.com/office/drawing/2014/main" val="1001266804"/>
                    </a:ext>
                  </a:extLst>
                </a:gridCol>
                <a:gridCol w="4511595">
                  <a:extLst>
                    <a:ext uri="{9D8B030D-6E8A-4147-A177-3AD203B41FA5}">
                      <a16:colId xmlns:a16="http://schemas.microsoft.com/office/drawing/2014/main" val="3161898871"/>
                    </a:ext>
                  </a:extLst>
                </a:gridCol>
              </a:tblGrid>
              <a:tr h="3377683">
                <a:tc>
                  <a:txBody>
                    <a:bodyPr/>
                    <a:lstStyle/>
                    <a:p>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Apprentice Name: Beverley</a:t>
                      </a:r>
                    </a:p>
                    <a:p>
                      <a:endPar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endParaRPr>
                    </a:p>
                    <a:p>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Gender &amp; Age: male, 5, a “free boy” </a:t>
                      </a:r>
                    </a:p>
                    <a:p>
                      <a:r>
                        <a:rPr lang="en-US" sz="1600" b="0" i="1" u="none" strike="noStrike" cap="none" dirty="0">
                          <a:solidFill>
                            <a:srgbClr val="1F0334"/>
                          </a:solidFill>
                          <a:effectLst/>
                          <a:latin typeface="Arial" panose="020B0604020202020204" pitchFamily="34" charset="0"/>
                          <a:ea typeface="+mn-ea"/>
                          <a:cs typeface="Arial" panose="020B0604020202020204" pitchFamily="34" charset="0"/>
                          <a:sym typeface="Arial"/>
                        </a:rPr>
                        <a:t>[age found on second document]</a:t>
                      </a:r>
                    </a:p>
                    <a:p>
                      <a:endPar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endParaRPr>
                    </a:p>
                    <a:p>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Name of Master: James </a:t>
                      </a:r>
                      <a:r>
                        <a:rPr lang="en-US" sz="1600" b="1" i="0" u="none" strike="noStrike" cap="none" dirty="0" err="1">
                          <a:solidFill>
                            <a:srgbClr val="1F0334"/>
                          </a:solidFill>
                          <a:effectLst/>
                          <a:latin typeface="Arial" panose="020B0604020202020204" pitchFamily="34" charset="0"/>
                          <a:ea typeface="+mn-ea"/>
                          <a:cs typeface="Arial" panose="020B0604020202020204" pitchFamily="34" charset="0"/>
                          <a:sym typeface="Arial"/>
                        </a:rPr>
                        <a:t>O’Brine</a:t>
                      </a:r>
                      <a:endPar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endParaRPr>
                    </a:p>
                    <a:p>
                      <a:endPar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endParaRPr>
                    </a:p>
                    <a:p>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Job/skill: farming</a:t>
                      </a:r>
                    </a:p>
                    <a:p>
                      <a:endPar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endParaRPr>
                    </a:p>
                    <a:p>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Apprentice agreed to:</a:t>
                      </a:r>
                    </a:p>
                    <a:p>
                      <a:pPr marL="285750" lvl="0" indent="-285750">
                        <a:buFont typeface="Arial" panose="020B0604020202020204" pitchFamily="34" charset="0"/>
                        <a:buChar char="•"/>
                      </a:pPr>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Faithfully serve</a:t>
                      </a:r>
                    </a:p>
                    <a:p>
                      <a:pPr marL="285750" lvl="0" indent="-285750">
                        <a:buFont typeface="Arial" panose="020B0604020202020204" pitchFamily="34" charset="0"/>
                        <a:buChar char="•"/>
                      </a:pPr>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Keep secrets</a:t>
                      </a:r>
                    </a:p>
                    <a:p>
                      <a:pPr marL="285750" lvl="0" indent="-285750">
                        <a:buFont typeface="Arial" panose="020B0604020202020204" pitchFamily="34" charset="0"/>
                        <a:buChar char="•"/>
                      </a:pPr>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Obey lawful commands</a:t>
                      </a:r>
                      <a:endParaRPr lang="en-US" sz="1600" dirty="0">
                        <a:solidFill>
                          <a:srgbClr val="1F0334"/>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Master agreed to: </a:t>
                      </a:r>
                    </a:p>
                    <a:p>
                      <a:pPr marL="285750" lvl="0" indent="-285750">
                        <a:buFont typeface="Arial" panose="020B0604020202020204" pitchFamily="34" charset="0"/>
                        <a:buChar char="•"/>
                      </a:pPr>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Teach the trade</a:t>
                      </a:r>
                    </a:p>
                    <a:p>
                      <a:pPr marL="285750" lvl="0" indent="-285750">
                        <a:buFont typeface="Arial" panose="020B0604020202020204" pitchFamily="34" charset="0"/>
                        <a:buChar char="•"/>
                      </a:pPr>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Provide food, drink, clothes, washing, lodging</a:t>
                      </a:r>
                    </a:p>
                    <a:p>
                      <a:pPr marL="0" lvl="0" indent="0">
                        <a:buFont typeface="Arial" panose="020B0604020202020204" pitchFamily="34" charset="0"/>
                        <a:buNone/>
                      </a:pPr>
                      <a:endPar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endParaRPr>
                    </a:p>
                    <a:p>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Was apprentice paid, and if so how much: </a:t>
                      </a:r>
                    </a:p>
                    <a:p>
                      <a:pPr marL="285750" indent="-285750">
                        <a:buFont typeface="Arial" panose="020B0604020202020204" pitchFamily="34" charset="0"/>
                        <a:buChar char="•"/>
                      </a:pPr>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Yes</a:t>
                      </a:r>
                    </a:p>
                    <a:p>
                      <a:pPr marL="285750" indent="-285750">
                        <a:buFont typeface="Arial" panose="020B0604020202020204" pitchFamily="34" charset="0"/>
                        <a:buChar char="•"/>
                      </a:pPr>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3 pounds, 10 shillings at end of term</a:t>
                      </a:r>
                    </a:p>
                    <a:p>
                      <a:endPar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endParaRPr>
                    </a:p>
                    <a:p>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Date apprenticeship began: Jun 14, 1832</a:t>
                      </a:r>
                    </a:p>
                    <a:p>
                      <a:endPar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endParaRPr>
                    </a:p>
                    <a:p>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When apprenticeship would end: Age 21</a:t>
                      </a:r>
                    </a:p>
                    <a:p>
                      <a:endParaRPr lang="en-US" dirty="0">
                        <a:solidFill>
                          <a:srgbClr val="1F033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4493325"/>
                  </a:ext>
                </a:extLst>
              </a:tr>
            </a:tbl>
          </a:graphicData>
        </a:graphic>
      </p:graphicFrame>
      <p:sp>
        <p:nvSpPr>
          <p:cNvPr id="4" name="TextBox 3">
            <a:extLst>
              <a:ext uri="{FF2B5EF4-FFF2-40B4-BE49-F238E27FC236}">
                <a16:creationId xmlns:a16="http://schemas.microsoft.com/office/drawing/2014/main" id="{DED18204-F40C-0E7C-F9A9-30A83B768A6B}"/>
              </a:ext>
            </a:extLst>
          </p:cNvPr>
          <p:cNvSpPr txBox="1"/>
          <p:nvPr/>
        </p:nvSpPr>
        <p:spPr>
          <a:xfrm>
            <a:off x="1123951" y="6016763"/>
            <a:ext cx="9023190" cy="461665"/>
          </a:xfrm>
          <a:prstGeom prst="rect">
            <a:avLst/>
          </a:prstGeom>
          <a:noFill/>
        </p:spPr>
        <p:txBody>
          <a:bodyPr wrap="square" rtlCol="0">
            <a:spAutoFit/>
          </a:bodyPr>
          <a:lstStyle/>
          <a:p>
            <a:r>
              <a:rPr lang="en-US" sz="1200" i="1" dirty="0">
                <a:solidFill>
                  <a:srgbClr val="1F0334"/>
                </a:solidFill>
                <a:latin typeface="Times New Roman" panose="02020603050405020304" pitchFamily="18" charset="0"/>
                <a:cs typeface="Times New Roman" panose="02020603050405020304" pitchFamily="18" charset="0"/>
              </a:rPr>
              <a:t>Beverley to James </a:t>
            </a:r>
            <a:r>
              <a:rPr lang="en-US" sz="1200" i="1" dirty="0" err="1">
                <a:solidFill>
                  <a:srgbClr val="1F0334"/>
                </a:solidFill>
                <a:latin typeface="Times New Roman" panose="02020603050405020304" pitchFamily="18" charset="0"/>
                <a:cs typeface="Times New Roman" panose="02020603050405020304" pitchFamily="18" charset="0"/>
              </a:rPr>
              <a:t>O’Brine</a:t>
            </a:r>
            <a:r>
              <a:rPr lang="en-US" sz="1200" i="1" dirty="0">
                <a:solidFill>
                  <a:srgbClr val="1F0334"/>
                </a:solidFill>
                <a:latin typeface="Times New Roman" panose="02020603050405020304" pitchFamily="18" charset="0"/>
                <a:cs typeface="Times New Roman" panose="02020603050405020304" pitchFamily="18" charset="0"/>
              </a:rPr>
              <a:t>, 1832 Jun. 14. Henrico County (Va.) Apprenticeship Indentures, 1795-1871. Local government records collection, Henrico County Court Records. The Library of Virginia, Richmond, Virginia.</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46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val="0"/>
              </a:ext>
            </a:extLst>
          </a:blip>
          <a:stretch>
            <a:fillRect/>
          </a:stretch>
        </a:blipFill>
        <a:effectLst/>
      </p:bgPr>
    </p:bg>
    <p:spTree>
      <p:nvGrpSpPr>
        <p:cNvPr id="1" name="">
          <a:extLst>
            <a:ext uri="{FF2B5EF4-FFF2-40B4-BE49-F238E27FC236}">
              <a16:creationId xmlns:a16="http://schemas.microsoft.com/office/drawing/2014/main" id="{169143C1-9793-D9F2-13FC-75F738DA943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F76C356-11DF-A7E4-ADD9-C2ABAB97FCFA}"/>
              </a:ext>
            </a:extLst>
          </p:cNvPr>
          <p:cNvSpPr>
            <a:spLocks noGrp="1"/>
          </p:cNvSpPr>
          <p:nvPr>
            <p:ph type="body" sz="quarter" idx="11"/>
          </p:nvPr>
        </p:nvSpPr>
        <p:spPr>
          <a:xfrm>
            <a:off x="530338" y="1066801"/>
            <a:ext cx="4716576" cy="5138056"/>
          </a:xfrm>
        </p:spPr>
        <p:txBody>
          <a:bodyPr>
            <a:normAutofit/>
          </a:bodyPr>
          <a:lstStyle/>
          <a:p>
            <a:pPr marL="0" indent="0">
              <a:buNone/>
            </a:pPr>
            <a:r>
              <a:rPr lang="en-US" dirty="0">
                <a:solidFill>
                  <a:srgbClr val="1F0334"/>
                </a:solidFill>
                <a:latin typeface="Times New Roman" panose="02020603050405020304" pitchFamily="18" charset="0"/>
                <a:cs typeface="Times New Roman" panose="02020603050405020304" pitchFamily="18" charset="0"/>
              </a:rPr>
              <a:t>William Isaac </a:t>
            </a:r>
          </a:p>
          <a:p>
            <a:pPr marL="0" indent="0">
              <a:buNone/>
            </a:pPr>
            <a:r>
              <a:rPr lang="en-US" dirty="0">
                <a:solidFill>
                  <a:srgbClr val="1F0334"/>
                </a:solidFill>
                <a:latin typeface="Times New Roman" panose="02020603050405020304" pitchFamily="18" charset="0"/>
                <a:cs typeface="Times New Roman" panose="02020603050405020304" pitchFamily="18" charset="0"/>
              </a:rPr>
              <a:t>to Charles Purcell</a:t>
            </a:r>
          </a:p>
          <a:p>
            <a:pPr marL="0" indent="0">
              <a:buNone/>
            </a:pPr>
            <a:r>
              <a:rPr lang="en-US" dirty="0">
                <a:solidFill>
                  <a:srgbClr val="1F0334"/>
                </a:solidFill>
                <a:latin typeface="Times New Roman" panose="02020603050405020304" pitchFamily="18" charset="0"/>
                <a:cs typeface="Times New Roman" panose="02020603050405020304" pitchFamily="18" charset="0"/>
              </a:rPr>
              <a:t> </a:t>
            </a:r>
          </a:p>
          <a:p>
            <a:pPr marL="0" indent="0">
              <a:buNone/>
            </a:pPr>
            <a:r>
              <a:rPr lang="en-US" dirty="0">
                <a:solidFill>
                  <a:srgbClr val="1F0334"/>
                </a:solidFill>
                <a:latin typeface="Times New Roman" panose="02020603050405020304" pitchFamily="18" charset="0"/>
                <a:cs typeface="Times New Roman" panose="02020603050405020304" pitchFamily="18" charset="0"/>
              </a:rPr>
              <a:t>1834 Apr 25</a:t>
            </a:r>
          </a:p>
          <a:p>
            <a:pPr marL="0" indent="0">
              <a:buNone/>
            </a:pPr>
            <a:endParaRPr lang="en-US" dirty="0">
              <a:solidFill>
                <a:srgbClr val="1F0334"/>
              </a:solidFill>
              <a:latin typeface="Times New Roman" panose="02020603050405020304" pitchFamily="18" charset="0"/>
              <a:cs typeface="Times New Roman" panose="02020603050405020304" pitchFamily="18" charset="0"/>
            </a:endParaRPr>
          </a:p>
          <a:p>
            <a:pPr marL="0" indent="0">
              <a:buNone/>
            </a:pPr>
            <a:r>
              <a:rPr lang="en-US" sz="2400" i="1" dirty="0">
                <a:solidFill>
                  <a:srgbClr val="1F0334"/>
                </a:solidFill>
                <a:latin typeface="Times New Roman" panose="02020603050405020304" pitchFamily="18" charset="0"/>
                <a:cs typeface="Times New Roman" panose="02020603050405020304" pitchFamily="18" charset="0"/>
              </a:rPr>
              <a:t>Henrico County (Va.) Apprenticeship Indentures, 1795-1871. Local government records collection, Henrico County Court Records. The Library of Virginia, Richmond, Virginia.</a:t>
            </a:r>
          </a:p>
        </p:txBody>
      </p:sp>
      <p:pic>
        <p:nvPicPr>
          <p:cNvPr id="4" name="Picture 3" descr="A close-up of a document&#10;&#10;AI-generated content may be incorrect.">
            <a:extLst>
              <a:ext uri="{FF2B5EF4-FFF2-40B4-BE49-F238E27FC236}">
                <a16:creationId xmlns:a16="http://schemas.microsoft.com/office/drawing/2014/main" id="{6545281B-E73B-721C-3B2B-1DC78E0C7573}"/>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6095999" y="154981"/>
            <a:ext cx="4205087" cy="6455369"/>
          </a:xfrm>
          <a:prstGeom prst="rect">
            <a:avLst/>
          </a:prstGeom>
        </p:spPr>
      </p:pic>
    </p:spTree>
    <p:extLst>
      <p:ext uri="{BB962C8B-B14F-4D97-AF65-F5344CB8AC3E}">
        <p14:creationId xmlns:p14="http://schemas.microsoft.com/office/powerpoint/2010/main" val="2858582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1F014B1-FDA7-E87C-EB0B-1DD205CFD08A}"/>
              </a:ext>
            </a:extLst>
          </p:cNvPr>
          <p:cNvSpPr txBox="1"/>
          <p:nvPr/>
        </p:nvSpPr>
        <p:spPr>
          <a:xfrm>
            <a:off x="5867244" y="359757"/>
            <a:ext cx="5787044" cy="178510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lang="en-US" sz="5400" kern="0" dirty="0">
                <a:latin typeface="Rockwell"/>
                <a:cs typeface="Arial"/>
                <a:sym typeface="Arial"/>
              </a:rPr>
              <a:t>William Isaac </a:t>
            </a:r>
          </a:p>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lang="en-US" sz="5400" kern="0" dirty="0">
                <a:latin typeface="Rockwell"/>
                <a:cs typeface="Arial"/>
                <a:sym typeface="Arial"/>
              </a:rPr>
              <a:t>[8]</a:t>
            </a:r>
            <a:endParaRPr kumimoji="0" lang="en-US" sz="5400" b="0" i="0" u="none" strike="noStrike" kern="0" cap="none" spc="0" normalizeH="0" baseline="0" noProof="0" dirty="0">
              <a:ln>
                <a:noFill/>
              </a:ln>
              <a:effectLst/>
              <a:uLnTx/>
              <a:uFillTx/>
              <a:latin typeface="Rockwell"/>
              <a:ea typeface="+mn-ea"/>
              <a:cs typeface="Arial"/>
              <a:sym typeface="Arial"/>
            </a:endParaRPr>
          </a:p>
        </p:txBody>
      </p:sp>
      <p:sp>
        <p:nvSpPr>
          <p:cNvPr id="8" name="TextBox 7">
            <a:extLst>
              <a:ext uri="{FF2B5EF4-FFF2-40B4-BE49-F238E27FC236}">
                <a16:creationId xmlns:a16="http://schemas.microsoft.com/office/drawing/2014/main" id="{55317E54-2688-8C6E-BCB0-599224830FDD}"/>
              </a:ext>
            </a:extLst>
          </p:cNvPr>
          <p:cNvSpPr txBox="1"/>
          <p:nvPr/>
        </p:nvSpPr>
        <p:spPr>
          <a:xfrm>
            <a:off x="1123950" y="5927457"/>
            <a:ext cx="9023190" cy="461665"/>
          </a:xfrm>
          <a:prstGeom prst="rect">
            <a:avLst/>
          </a:prstGeom>
          <a:noFill/>
        </p:spPr>
        <p:txBody>
          <a:bodyPr wrap="square" rtlCol="0">
            <a:spAutoFit/>
          </a:bodyPr>
          <a:lstStyle/>
          <a:p>
            <a:pPr marL="0" indent="0">
              <a:buNone/>
            </a:pPr>
            <a:r>
              <a:rPr lang="en-US" sz="1200" i="1" dirty="0">
                <a:solidFill>
                  <a:srgbClr val="1F0334"/>
                </a:solidFill>
                <a:latin typeface="Times New Roman" panose="02020603050405020304" pitchFamily="18" charset="0"/>
                <a:cs typeface="Times New Roman" panose="02020603050405020304" pitchFamily="18" charset="0"/>
              </a:rPr>
              <a:t>William Isaac to Charles Purcell, 1834 Apr. 25. Henrico County (Va.) Apprenticeship Indentures, 1795-1871. Local government records collection, Henrico County Court Records. The Library of Virginia, Richmond, Virginia.</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DE2FF7D5-9D50-2CD7-1298-E317B95E3411}"/>
              </a:ext>
            </a:extLst>
          </p:cNvPr>
          <p:cNvGraphicFramePr>
            <a:graphicFrameLocks noGrp="1"/>
          </p:cNvGraphicFramePr>
          <p:nvPr>
            <p:extLst>
              <p:ext uri="{D42A27DB-BD31-4B8C-83A1-F6EECF244321}">
                <p14:modId xmlns:p14="http://schemas.microsoft.com/office/powerpoint/2010/main" val="705853403"/>
              </p:ext>
            </p:extLst>
          </p:nvPr>
        </p:nvGraphicFramePr>
        <p:xfrm>
          <a:off x="1123950" y="1880117"/>
          <a:ext cx="9023190" cy="3789744"/>
        </p:xfrm>
        <a:graphic>
          <a:graphicData uri="http://schemas.openxmlformats.org/drawingml/2006/table">
            <a:tbl>
              <a:tblPr firstRow="1" bandRow="1">
                <a:tableStyleId>{073A0DAA-6AF3-43AB-8588-CEC1D06C72B9}</a:tableStyleId>
              </a:tblPr>
              <a:tblGrid>
                <a:gridCol w="4511595">
                  <a:extLst>
                    <a:ext uri="{9D8B030D-6E8A-4147-A177-3AD203B41FA5}">
                      <a16:colId xmlns:a16="http://schemas.microsoft.com/office/drawing/2014/main" val="1001266804"/>
                    </a:ext>
                  </a:extLst>
                </a:gridCol>
                <a:gridCol w="4511595">
                  <a:extLst>
                    <a:ext uri="{9D8B030D-6E8A-4147-A177-3AD203B41FA5}">
                      <a16:colId xmlns:a16="http://schemas.microsoft.com/office/drawing/2014/main" val="3161898871"/>
                    </a:ext>
                  </a:extLst>
                </a:gridCol>
              </a:tblGrid>
              <a:tr h="3625333">
                <a:tc>
                  <a:txBody>
                    <a:bodyPr/>
                    <a:lstStyle/>
                    <a:p>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Apprentice Name: William Isaac</a:t>
                      </a:r>
                    </a:p>
                    <a:p>
                      <a:endPar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endParaRPr>
                    </a:p>
                    <a:p>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Gender &amp; Age: male, 13 </a:t>
                      </a:r>
                      <a:endParaRPr lang="en-US" sz="1600" b="0" i="1" u="none" strike="noStrike" cap="none" dirty="0">
                        <a:solidFill>
                          <a:srgbClr val="1F0334"/>
                        </a:solidFill>
                        <a:effectLst/>
                        <a:latin typeface="Arial" panose="020B0604020202020204" pitchFamily="34" charset="0"/>
                        <a:ea typeface="+mn-ea"/>
                        <a:cs typeface="Arial" panose="020B0604020202020204" pitchFamily="34" charset="0"/>
                        <a:sym typeface="Arial"/>
                      </a:endParaRPr>
                    </a:p>
                    <a:p>
                      <a:endPar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endParaRPr>
                    </a:p>
                    <a:p>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Name of Master: Charles Purcell</a:t>
                      </a:r>
                    </a:p>
                    <a:p>
                      <a:endPar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endParaRPr>
                    </a:p>
                    <a:p>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Job/skill: house painting</a:t>
                      </a:r>
                    </a:p>
                    <a:p>
                      <a:endPar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endParaRPr>
                    </a:p>
                    <a:p>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Apprentice agreed to:</a:t>
                      </a:r>
                    </a:p>
                    <a:p>
                      <a:pPr marL="285750" lvl="0" indent="-285750">
                        <a:buFont typeface="Arial" panose="020B0604020202020204" pitchFamily="34" charset="0"/>
                        <a:buChar char="•"/>
                      </a:pPr>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Faithfully serve</a:t>
                      </a:r>
                    </a:p>
                    <a:p>
                      <a:pPr marL="285750" lvl="0" indent="-285750">
                        <a:buFont typeface="Arial" panose="020B0604020202020204" pitchFamily="34" charset="0"/>
                        <a:buChar char="•"/>
                      </a:pPr>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Keep secrets</a:t>
                      </a:r>
                    </a:p>
                    <a:p>
                      <a:pPr marL="285750" lvl="0" indent="-285750">
                        <a:buFont typeface="Arial" panose="020B0604020202020204" pitchFamily="34" charset="0"/>
                        <a:buChar char="•"/>
                      </a:pPr>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Obey lawful commands</a:t>
                      </a:r>
                      <a:endParaRPr lang="en-US" sz="1600" dirty="0">
                        <a:solidFill>
                          <a:srgbClr val="1F0334"/>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Master agreed to: </a:t>
                      </a:r>
                    </a:p>
                    <a:p>
                      <a:pPr marL="285750" lvl="0" indent="-285750">
                        <a:buFont typeface="Arial" panose="020B0604020202020204" pitchFamily="34" charset="0"/>
                        <a:buChar char="•"/>
                      </a:pPr>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Teach the trade</a:t>
                      </a:r>
                    </a:p>
                    <a:p>
                      <a:pPr marL="285750" lvl="0" indent="-285750">
                        <a:buFont typeface="Arial" panose="020B0604020202020204" pitchFamily="34" charset="0"/>
                        <a:buChar char="•"/>
                      </a:pPr>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Provide food, drink, clothes, washing, lodging</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600" b="1" i="0" u="none" strike="noStrike" cap="none" dirty="0">
                          <a:solidFill>
                            <a:srgbClr val="1F0334"/>
                          </a:solidFill>
                          <a:effectLst/>
                          <a:latin typeface="+mn-lt"/>
                          <a:ea typeface="+mn-ea"/>
                          <a:cs typeface="+mn-cs"/>
                          <a:sym typeface="Arial"/>
                        </a:rPr>
                        <a:t>Teach to read/write and do arithmetic to “rule of three”</a:t>
                      </a:r>
                      <a:endPar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endParaRPr>
                    </a:p>
                    <a:p>
                      <a:pPr marL="0" lvl="0" indent="0">
                        <a:buFont typeface="Arial" panose="020B0604020202020204" pitchFamily="34" charset="0"/>
                        <a:buNone/>
                      </a:pPr>
                      <a:endPar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endParaRPr>
                    </a:p>
                    <a:p>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Was apprentice paid, and if so how much: </a:t>
                      </a:r>
                    </a:p>
                    <a:p>
                      <a:pPr marL="285750" indent="-285750">
                        <a:buFont typeface="Arial" panose="020B0604020202020204" pitchFamily="34" charset="0"/>
                        <a:buChar char="•"/>
                      </a:pPr>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Yes</a:t>
                      </a:r>
                    </a:p>
                    <a:p>
                      <a:pPr marL="285750" indent="-285750">
                        <a:buFont typeface="Arial" panose="020B0604020202020204" pitchFamily="34" charset="0"/>
                        <a:buChar char="•"/>
                      </a:pPr>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3 pounds, 10 shillings at end of term</a:t>
                      </a:r>
                    </a:p>
                    <a:p>
                      <a:endPar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endParaRPr>
                    </a:p>
                    <a:p>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Date apprenticeship began: Apr 25, 1834</a:t>
                      </a:r>
                    </a:p>
                    <a:p>
                      <a:endPar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endParaRPr>
                    </a:p>
                    <a:p>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When apprenticeship would end: Age 21</a:t>
                      </a:r>
                    </a:p>
                    <a:p>
                      <a:endParaRPr lang="en-US" dirty="0">
                        <a:solidFill>
                          <a:srgbClr val="1F033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4493325"/>
                  </a:ext>
                </a:extLst>
              </a:tr>
            </a:tbl>
          </a:graphicData>
        </a:graphic>
      </p:graphicFrame>
    </p:spTree>
    <p:extLst>
      <p:ext uri="{BB962C8B-B14F-4D97-AF65-F5344CB8AC3E}">
        <p14:creationId xmlns:p14="http://schemas.microsoft.com/office/powerpoint/2010/main" val="2082484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4E96247-B37D-E466-F710-CEF06F3CAC03}"/>
              </a:ext>
            </a:extLst>
          </p:cNvPr>
          <p:cNvSpPr>
            <a:spLocks noGrp="1"/>
          </p:cNvSpPr>
          <p:nvPr>
            <p:ph type="body" sz="quarter" idx="11"/>
          </p:nvPr>
        </p:nvSpPr>
        <p:spPr>
          <a:xfrm>
            <a:off x="320389" y="1328057"/>
            <a:ext cx="4880261" cy="4648200"/>
          </a:xfrm>
        </p:spPr>
        <p:txBody>
          <a:bodyPr>
            <a:normAutofit/>
          </a:bodyPr>
          <a:lstStyle/>
          <a:p>
            <a:pPr marL="0" indent="0">
              <a:buNone/>
            </a:pPr>
            <a:r>
              <a:rPr lang="en-US" dirty="0">
                <a:solidFill>
                  <a:srgbClr val="1F0334"/>
                </a:solidFill>
                <a:latin typeface="Times New Roman" panose="02020603050405020304" pitchFamily="18" charset="0"/>
                <a:cs typeface="Times New Roman" panose="02020603050405020304" pitchFamily="18" charset="0"/>
              </a:rPr>
              <a:t>Solomon </a:t>
            </a:r>
            <a:r>
              <a:rPr lang="en-US" dirty="0" err="1">
                <a:solidFill>
                  <a:srgbClr val="1F0334"/>
                </a:solidFill>
                <a:latin typeface="Times New Roman" panose="02020603050405020304" pitchFamily="18" charset="0"/>
                <a:cs typeface="Times New Roman" panose="02020603050405020304" pitchFamily="18" charset="0"/>
              </a:rPr>
              <a:t>Veney</a:t>
            </a:r>
            <a:r>
              <a:rPr lang="en-US" dirty="0">
                <a:solidFill>
                  <a:srgbClr val="1F0334"/>
                </a:solidFill>
                <a:latin typeface="Times New Roman" panose="02020603050405020304" pitchFamily="18" charset="0"/>
                <a:cs typeface="Times New Roman" panose="02020603050405020304" pitchFamily="18" charset="0"/>
              </a:rPr>
              <a:t> </a:t>
            </a:r>
          </a:p>
          <a:p>
            <a:pPr marL="0" indent="0">
              <a:buNone/>
            </a:pPr>
            <a:r>
              <a:rPr lang="en-US" dirty="0">
                <a:solidFill>
                  <a:srgbClr val="1F0334"/>
                </a:solidFill>
                <a:latin typeface="Times New Roman" panose="02020603050405020304" pitchFamily="18" charset="0"/>
                <a:cs typeface="Times New Roman" panose="02020603050405020304" pitchFamily="18" charset="0"/>
              </a:rPr>
              <a:t>to Thomas </a:t>
            </a:r>
            <a:r>
              <a:rPr lang="en-US" dirty="0" err="1">
                <a:solidFill>
                  <a:srgbClr val="1F0334"/>
                </a:solidFill>
                <a:latin typeface="Times New Roman" panose="02020603050405020304" pitchFamily="18" charset="0"/>
                <a:cs typeface="Times New Roman" panose="02020603050405020304" pitchFamily="18" charset="0"/>
              </a:rPr>
              <a:t>Veney</a:t>
            </a:r>
            <a:endParaRPr lang="en-US" dirty="0">
              <a:solidFill>
                <a:srgbClr val="1F0334"/>
              </a:solidFill>
              <a:latin typeface="Times New Roman" panose="02020603050405020304" pitchFamily="18" charset="0"/>
              <a:cs typeface="Times New Roman" panose="02020603050405020304" pitchFamily="18" charset="0"/>
            </a:endParaRPr>
          </a:p>
          <a:p>
            <a:pPr marL="0" indent="0">
              <a:buNone/>
            </a:pPr>
            <a:r>
              <a:rPr lang="en-US" dirty="0">
                <a:solidFill>
                  <a:srgbClr val="1F0334"/>
                </a:solidFill>
                <a:latin typeface="Times New Roman" panose="02020603050405020304" pitchFamily="18" charset="0"/>
                <a:cs typeface="Times New Roman" panose="02020603050405020304" pitchFamily="18" charset="0"/>
              </a:rPr>
              <a:t> </a:t>
            </a:r>
          </a:p>
          <a:p>
            <a:pPr marL="0" indent="0">
              <a:buNone/>
            </a:pPr>
            <a:r>
              <a:rPr lang="en-US" dirty="0">
                <a:solidFill>
                  <a:srgbClr val="1F0334"/>
                </a:solidFill>
                <a:latin typeface="Times New Roman" panose="02020603050405020304" pitchFamily="18" charset="0"/>
                <a:cs typeface="Times New Roman" panose="02020603050405020304" pitchFamily="18" charset="0"/>
              </a:rPr>
              <a:t>1796 Oct 4</a:t>
            </a:r>
          </a:p>
          <a:p>
            <a:pPr marL="0" indent="0">
              <a:buNone/>
            </a:pPr>
            <a:endParaRPr lang="en-US" dirty="0">
              <a:solidFill>
                <a:srgbClr val="1F0334"/>
              </a:solidFill>
              <a:latin typeface="Times New Roman" panose="02020603050405020304" pitchFamily="18" charset="0"/>
              <a:cs typeface="Times New Roman" panose="02020603050405020304" pitchFamily="18" charset="0"/>
            </a:endParaRPr>
          </a:p>
          <a:p>
            <a:pPr marL="0" indent="0">
              <a:buNone/>
            </a:pPr>
            <a:r>
              <a:rPr lang="en-US" sz="2400" i="1" dirty="0">
                <a:solidFill>
                  <a:srgbClr val="1F0334"/>
                </a:solidFill>
                <a:latin typeface="Times New Roman" panose="02020603050405020304" pitchFamily="18" charset="0"/>
                <a:cs typeface="Times New Roman" panose="02020603050405020304" pitchFamily="18" charset="0"/>
              </a:rPr>
              <a:t>Henrico County (Va.) Apprenticeship Indentures, 1795-1871. Local government records collection, Henrico County Court Records. The Library of Virginia, Richmond, Virginia.</a:t>
            </a:r>
          </a:p>
        </p:txBody>
      </p:sp>
      <p:pic>
        <p:nvPicPr>
          <p:cNvPr id="19" name="Picture 18" descr="A close-up of a document&#10;&#10;AI-generated content may be incorrect.">
            <a:extLst>
              <a:ext uri="{FF2B5EF4-FFF2-40B4-BE49-F238E27FC236}">
                <a16:creationId xmlns:a16="http://schemas.microsoft.com/office/drawing/2014/main" id="{F869AE08-AD02-B17C-1D7D-C3330F3592CD}"/>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6096000" y="130454"/>
            <a:ext cx="4714875" cy="6506008"/>
          </a:xfrm>
          <a:prstGeom prst="rect">
            <a:avLst/>
          </a:prstGeom>
        </p:spPr>
      </p:pic>
    </p:spTree>
    <p:extLst>
      <p:ext uri="{BB962C8B-B14F-4D97-AF65-F5344CB8AC3E}">
        <p14:creationId xmlns:p14="http://schemas.microsoft.com/office/powerpoint/2010/main" val="449345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4E96247-B37D-E466-F710-CEF06F3CAC03}"/>
              </a:ext>
            </a:extLst>
          </p:cNvPr>
          <p:cNvSpPr>
            <a:spLocks noGrp="1"/>
          </p:cNvSpPr>
          <p:nvPr>
            <p:ph type="body" sz="quarter" idx="11"/>
          </p:nvPr>
        </p:nvSpPr>
        <p:spPr>
          <a:xfrm>
            <a:off x="644239" y="1632857"/>
            <a:ext cx="4436667" cy="4648200"/>
          </a:xfrm>
        </p:spPr>
        <p:txBody>
          <a:bodyPr>
            <a:normAutofit/>
          </a:bodyPr>
          <a:lstStyle/>
          <a:p>
            <a:pPr marL="0" indent="0">
              <a:buNone/>
            </a:pPr>
            <a:r>
              <a:rPr lang="en-US" dirty="0">
                <a:solidFill>
                  <a:srgbClr val="1F0334"/>
                </a:solidFill>
                <a:latin typeface="Times New Roman" panose="02020603050405020304" pitchFamily="18" charset="0"/>
                <a:cs typeface="Times New Roman" panose="02020603050405020304" pitchFamily="18" charset="0"/>
              </a:rPr>
              <a:t>Jesse Clarke </a:t>
            </a:r>
          </a:p>
          <a:p>
            <a:pPr marL="0" indent="0">
              <a:buNone/>
            </a:pPr>
            <a:r>
              <a:rPr lang="en-US" dirty="0">
                <a:solidFill>
                  <a:srgbClr val="1F0334"/>
                </a:solidFill>
                <a:latin typeface="Times New Roman" panose="02020603050405020304" pitchFamily="18" charset="0"/>
                <a:cs typeface="Times New Roman" panose="02020603050405020304" pitchFamily="18" charset="0"/>
              </a:rPr>
              <a:t>to Frederick A. Mayo</a:t>
            </a:r>
          </a:p>
          <a:p>
            <a:pPr marL="0" indent="0">
              <a:buNone/>
            </a:pPr>
            <a:r>
              <a:rPr lang="en-US" dirty="0">
                <a:solidFill>
                  <a:srgbClr val="1F0334"/>
                </a:solidFill>
                <a:latin typeface="Times New Roman" panose="02020603050405020304" pitchFamily="18" charset="0"/>
                <a:cs typeface="Times New Roman" panose="02020603050405020304" pitchFamily="18" charset="0"/>
              </a:rPr>
              <a:t> </a:t>
            </a:r>
          </a:p>
          <a:p>
            <a:pPr marL="0" indent="0">
              <a:buNone/>
            </a:pPr>
            <a:r>
              <a:rPr lang="en-US" dirty="0">
                <a:solidFill>
                  <a:srgbClr val="1F0334"/>
                </a:solidFill>
                <a:latin typeface="Times New Roman" panose="02020603050405020304" pitchFamily="18" charset="0"/>
                <a:cs typeface="Times New Roman" panose="02020603050405020304" pitchFamily="18" charset="0"/>
              </a:rPr>
              <a:t>1835 Mar 19</a:t>
            </a:r>
          </a:p>
          <a:p>
            <a:pPr marL="0" indent="0">
              <a:buNone/>
            </a:pPr>
            <a:endParaRPr lang="en-US" dirty="0">
              <a:solidFill>
                <a:srgbClr val="1F0334"/>
              </a:solidFill>
              <a:latin typeface="Times New Roman" panose="02020603050405020304" pitchFamily="18" charset="0"/>
              <a:cs typeface="Times New Roman" panose="02020603050405020304" pitchFamily="18" charset="0"/>
            </a:endParaRPr>
          </a:p>
          <a:p>
            <a:pPr marL="0" indent="0">
              <a:buNone/>
            </a:pPr>
            <a:r>
              <a:rPr lang="en-US" sz="2000" i="1" dirty="0">
                <a:solidFill>
                  <a:srgbClr val="1F0334"/>
                </a:solidFill>
                <a:latin typeface="Times New Roman" panose="02020603050405020304" pitchFamily="18" charset="0"/>
                <a:cs typeface="Times New Roman" panose="02020603050405020304" pitchFamily="18" charset="0"/>
              </a:rPr>
              <a:t>Henrico County (Va.) Apprenticeship Indentures, 1795-1871. Local government records collection, Henrico County Court Records. The Library of Virginia, Richmond, Virginia.</a:t>
            </a:r>
          </a:p>
        </p:txBody>
      </p:sp>
      <p:pic>
        <p:nvPicPr>
          <p:cNvPr id="3" name="Picture 2" descr="A close-up of a document&#10;&#10;AI-generated content may be incorrect.">
            <a:extLst>
              <a:ext uri="{FF2B5EF4-FFF2-40B4-BE49-F238E27FC236}">
                <a16:creationId xmlns:a16="http://schemas.microsoft.com/office/drawing/2014/main" id="{592F657C-2E93-79CF-9104-5996A84694FE}"/>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6096000" y="129268"/>
            <a:ext cx="4738794" cy="6576332"/>
          </a:xfrm>
          <a:prstGeom prst="rect">
            <a:avLst/>
          </a:prstGeom>
        </p:spPr>
      </p:pic>
    </p:spTree>
    <p:extLst>
      <p:ext uri="{BB962C8B-B14F-4D97-AF65-F5344CB8AC3E}">
        <p14:creationId xmlns:p14="http://schemas.microsoft.com/office/powerpoint/2010/main" val="1871687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val="0"/>
              </a:ext>
            </a:extLst>
          </a:blip>
          <a:stretch>
            <a:fillRect/>
          </a:stretch>
        </a:blipFill>
        <a:effectLst/>
      </p:bgPr>
    </p:bg>
    <p:spTree>
      <p:nvGrpSpPr>
        <p:cNvPr id="1" name="">
          <a:extLst>
            <a:ext uri="{FF2B5EF4-FFF2-40B4-BE49-F238E27FC236}">
              <a16:creationId xmlns:a16="http://schemas.microsoft.com/office/drawing/2014/main" id="{007505B7-8FEB-2295-068E-C4329C677DFE}"/>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A33F12A1-EA75-D8B0-79C6-7A14529AA3D3}"/>
              </a:ext>
            </a:extLst>
          </p:cNvPr>
          <p:cNvSpPr txBox="1"/>
          <p:nvPr/>
        </p:nvSpPr>
        <p:spPr>
          <a:xfrm>
            <a:off x="5884497" y="351130"/>
            <a:ext cx="5787044" cy="954107"/>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lang="en-US" sz="5400" kern="0" dirty="0">
                <a:solidFill>
                  <a:srgbClr val="FFFFFF"/>
                </a:solidFill>
                <a:latin typeface="Rockwell"/>
                <a:cs typeface="Arial"/>
                <a:sym typeface="Arial"/>
              </a:rPr>
              <a:t>Jesse Clarke [9]</a:t>
            </a:r>
            <a:r>
              <a:rPr kumimoji="0" lang="en-US" sz="5400" b="0" i="0" u="none" strike="noStrike" kern="0" cap="none" spc="0" normalizeH="0" baseline="0" noProof="0" dirty="0">
                <a:ln>
                  <a:noFill/>
                </a:ln>
                <a:solidFill>
                  <a:srgbClr val="FFFFFF"/>
                </a:solidFill>
                <a:effectLst/>
                <a:uLnTx/>
                <a:uFillTx/>
                <a:latin typeface="Rockwell"/>
                <a:ea typeface="+mn-ea"/>
                <a:cs typeface="Arial"/>
                <a:sym typeface="Arial"/>
              </a:rPr>
              <a:t> </a:t>
            </a:r>
          </a:p>
        </p:txBody>
      </p:sp>
      <p:sp>
        <p:nvSpPr>
          <p:cNvPr id="2" name="TextBox 1">
            <a:extLst>
              <a:ext uri="{FF2B5EF4-FFF2-40B4-BE49-F238E27FC236}">
                <a16:creationId xmlns:a16="http://schemas.microsoft.com/office/drawing/2014/main" id="{EAE639F4-684F-524C-A04B-53D3F709F2C6}"/>
              </a:ext>
            </a:extLst>
          </p:cNvPr>
          <p:cNvSpPr txBox="1"/>
          <p:nvPr/>
        </p:nvSpPr>
        <p:spPr>
          <a:xfrm>
            <a:off x="1123950" y="6045205"/>
            <a:ext cx="9023190" cy="461665"/>
          </a:xfrm>
          <a:prstGeom prst="rect">
            <a:avLst/>
          </a:prstGeom>
          <a:noFill/>
        </p:spPr>
        <p:txBody>
          <a:bodyPr wrap="square" rtlCol="0">
            <a:spAutoFit/>
          </a:bodyPr>
          <a:lstStyle/>
          <a:p>
            <a:pPr marL="0" indent="0">
              <a:buNone/>
            </a:pPr>
            <a:r>
              <a:rPr lang="en-US" sz="1200" i="1" dirty="0">
                <a:solidFill>
                  <a:srgbClr val="1F0334"/>
                </a:solidFill>
                <a:latin typeface="Times New Roman" panose="02020603050405020304" pitchFamily="18" charset="0"/>
                <a:cs typeface="Times New Roman" panose="02020603050405020304" pitchFamily="18" charset="0"/>
              </a:rPr>
              <a:t>Jesse Clarke to Frederick A. Mayo, 1835 Mar. 19. Henrico County (Va.) Apprenticeship Indentures, 1795-1871. Local government records collection, Henrico County Court Records. The Library of Virginia, Richmond, Virginia.</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DE88C2DF-C5FC-6D0A-3B25-B0AC0325A195}"/>
              </a:ext>
            </a:extLst>
          </p:cNvPr>
          <p:cNvGraphicFramePr>
            <a:graphicFrameLocks noGrp="1"/>
          </p:cNvGraphicFramePr>
          <p:nvPr>
            <p:extLst>
              <p:ext uri="{D42A27DB-BD31-4B8C-83A1-F6EECF244321}">
                <p14:modId xmlns:p14="http://schemas.microsoft.com/office/powerpoint/2010/main" val="3998839058"/>
              </p:ext>
            </p:extLst>
          </p:nvPr>
        </p:nvGraphicFramePr>
        <p:xfrm>
          <a:off x="1123950" y="2118243"/>
          <a:ext cx="9023190" cy="3789744"/>
        </p:xfrm>
        <a:graphic>
          <a:graphicData uri="http://schemas.openxmlformats.org/drawingml/2006/table">
            <a:tbl>
              <a:tblPr firstRow="1" bandRow="1">
                <a:tableStyleId>{073A0DAA-6AF3-43AB-8588-CEC1D06C72B9}</a:tableStyleId>
              </a:tblPr>
              <a:tblGrid>
                <a:gridCol w="4511595">
                  <a:extLst>
                    <a:ext uri="{9D8B030D-6E8A-4147-A177-3AD203B41FA5}">
                      <a16:colId xmlns:a16="http://schemas.microsoft.com/office/drawing/2014/main" val="1001266804"/>
                    </a:ext>
                  </a:extLst>
                </a:gridCol>
                <a:gridCol w="4511595">
                  <a:extLst>
                    <a:ext uri="{9D8B030D-6E8A-4147-A177-3AD203B41FA5}">
                      <a16:colId xmlns:a16="http://schemas.microsoft.com/office/drawing/2014/main" val="3161898871"/>
                    </a:ext>
                  </a:extLst>
                </a:gridCol>
              </a:tblGrid>
              <a:tr h="3663432">
                <a:tc>
                  <a:txBody>
                    <a:bodyPr/>
                    <a:lstStyle/>
                    <a:p>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Apprentice Name: Jesse Clarke</a:t>
                      </a:r>
                    </a:p>
                    <a:p>
                      <a:endPar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endParaRPr>
                    </a:p>
                    <a:p>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Gender &amp; Age: male, 9 </a:t>
                      </a:r>
                      <a:endParaRPr lang="en-US" sz="1600" b="0" i="1" u="none" strike="noStrike" cap="none" dirty="0">
                        <a:solidFill>
                          <a:srgbClr val="1F0334"/>
                        </a:solidFill>
                        <a:effectLst/>
                        <a:latin typeface="Arial" panose="020B0604020202020204" pitchFamily="34" charset="0"/>
                        <a:ea typeface="+mn-ea"/>
                        <a:cs typeface="Arial" panose="020B0604020202020204" pitchFamily="34" charset="0"/>
                        <a:sym typeface="Arial"/>
                      </a:endParaRPr>
                    </a:p>
                    <a:p>
                      <a:endPar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endParaRPr>
                    </a:p>
                    <a:p>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Name of Master: Frederick A. Mayo</a:t>
                      </a:r>
                    </a:p>
                    <a:p>
                      <a:endPar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endParaRPr>
                    </a:p>
                    <a:p>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Job/skill: book binding</a:t>
                      </a:r>
                    </a:p>
                    <a:p>
                      <a:endPar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endParaRPr>
                    </a:p>
                    <a:p>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Apprentice agreed to:</a:t>
                      </a:r>
                    </a:p>
                    <a:p>
                      <a:pPr marL="285750" lvl="0" indent="-285750">
                        <a:buFont typeface="Arial" panose="020B0604020202020204" pitchFamily="34" charset="0"/>
                        <a:buChar char="•"/>
                      </a:pPr>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Faithfully serve</a:t>
                      </a:r>
                    </a:p>
                    <a:p>
                      <a:pPr marL="285750" lvl="0" indent="-285750">
                        <a:buFont typeface="Arial" panose="020B0604020202020204" pitchFamily="34" charset="0"/>
                        <a:buChar char="•"/>
                      </a:pPr>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Keep secrets</a:t>
                      </a:r>
                    </a:p>
                    <a:p>
                      <a:pPr marL="285750" lvl="0" indent="-285750">
                        <a:buFont typeface="Arial" panose="020B0604020202020204" pitchFamily="34" charset="0"/>
                        <a:buChar char="•"/>
                      </a:pPr>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Obey lawful commands</a:t>
                      </a:r>
                      <a:endParaRPr lang="en-US" sz="1600" dirty="0">
                        <a:solidFill>
                          <a:srgbClr val="1F0334"/>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Master agreed to: </a:t>
                      </a:r>
                    </a:p>
                    <a:p>
                      <a:pPr marL="285750" lvl="0" indent="-285750">
                        <a:buFont typeface="Arial" panose="020B0604020202020204" pitchFamily="34" charset="0"/>
                        <a:buChar char="•"/>
                      </a:pPr>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Teach the trade</a:t>
                      </a:r>
                    </a:p>
                    <a:p>
                      <a:pPr marL="285750" lvl="0" indent="-285750">
                        <a:buFont typeface="Arial" panose="020B0604020202020204" pitchFamily="34" charset="0"/>
                        <a:buChar char="•"/>
                      </a:pPr>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Provide food, drink, clothes, washing, lodging</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600" b="1" i="0" u="none" strike="noStrike" cap="none" dirty="0">
                          <a:solidFill>
                            <a:srgbClr val="1F0334"/>
                          </a:solidFill>
                          <a:effectLst/>
                          <a:latin typeface="+mn-lt"/>
                          <a:ea typeface="+mn-ea"/>
                          <a:cs typeface="+mn-cs"/>
                          <a:sym typeface="Arial"/>
                        </a:rPr>
                        <a:t>Teach to read/write and do arithmetic to “rule of three”</a:t>
                      </a:r>
                      <a:endPar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endParaRPr>
                    </a:p>
                    <a:p>
                      <a:pPr marL="0" lvl="0" indent="0">
                        <a:buFont typeface="Arial" panose="020B0604020202020204" pitchFamily="34" charset="0"/>
                        <a:buNone/>
                      </a:pPr>
                      <a:endPar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endParaRPr>
                    </a:p>
                    <a:p>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Was apprentice paid, and if so how much: </a:t>
                      </a:r>
                    </a:p>
                    <a:p>
                      <a:pPr marL="285750" indent="-285750">
                        <a:buFont typeface="Arial" panose="020B0604020202020204" pitchFamily="34" charset="0"/>
                        <a:buChar char="•"/>
                      </a:pPr>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Yes</a:t>
                      </a:r>
                    </a:p>
                    <a:p>
                      <a:pPr marL="285750" indent="-285750">
                        <a:buFont typeface="Arial" panose="020B0604020202020204" pitchFamily="34" charset="0"/>
                        <a:buChar char="•"/>
                      </a:pPr>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3 pounds, 10 shillings at end of term</a:t>
                      </a:r>
                    </a:p>
                    <a:p>
                      <a:endPar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endParaRPr>
                    </a:p>
                    <a:p>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Date apprenticeship began: Mar 19, 1835</a:t>
                      </a:r>
                    </a:p>
                    <a:p>
                      <a:endPar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endParaRPr>
                    </a:p>
                    <a:p>
                      <a:r>
                        <a:rPr lang="en-US" sz="1600" b="1" i="0" u="none" strike="noStrike" cap="none" dirty="0">
                          <a:solidFill>
                            <a:srgbClr val="1F0334"/>
                          </a:solidFill>
                          <a:effectLst/>
                          <a:latin typeface="Arial" panose="020B0604020202020204" pitchFamily="34" charset="0"/>
                          <a:ea typeface="+mn-ea"/>
                          <a:cs typeface="Arial" panose="020B0604020202020204" pitchFamily="34" charset="0"/>
                          <a:sym typeface="Arial"/>
                        </a:rPr>
                        <a:t>When apprenticeship would end: Age 21</a:t>
                      </a:r>
                    </a:p>
                    <a:p>
                      <a:endParaRPr lang="en-US" dirty="0">
                        <a:solidFill>
                          <a:srgbClr val="1F033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4493325"/>
                  </a:ext>
                </a:extLst>
              </a:tr>
            </a:tbl>
          </a:graphicData>
        </a:graphic>
      </p:graphicFrame>
    </p:spTree>
    <p:extLst>
      <p:ext uri="{BB962C8B-B14F-4D97-AF65-F5344CB8AC3E}">
        <p14:creationId xmlns:p14="http://schemas.microsoft.com/office/powerpoint/2010/main" val="737820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val="0"/>
              </a:ext>
            </a:extLst>
          </a:blip>
          <a:stretch>
            <a:fillRect/>
          </a:stretch>
        </a:blipFill>
        <a:effectLst/>
      </p:bgPr>
    </p:bg>
    <p:spTree>
      <p:nvGrpSpPr>
        <p:cNvPr id="1" name="">
          <a:extLst>
            <a:ext uri="{FF2B5EF4-FFF2-40B4-BE49-F238E27FC236}">
              <a16:creationId xmlns:a16="http://schemas.microsoft.com/office/drawing/2014/main" id="{169143C1-9793-D9F2-13FC-75F738DA943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F76C356-11DF-A7E4-ADD9-C2ABAB97FCFA}"/>
              </a:ext>
            </a:extLst>
          </p:cNvPr>
          <p:cNvSpPr>
            <a:spLocks noGrp="1"/>
          </p:cNvSpPr>
          <p:nvPr>
            <p:ph type="body" sz="quarter" idx="11"/>
          </p:nvPr>
        </p:nvSpPr>
        <p:spPr>
          <a:xfrm>
            <a:off x="495299" y="1235345"/>
            <a:ext cx="3117737" cy="4133849"/>
          </a:xfrm>
        </p:spPr>
        <p:txBody>
          <a:bodyPr>
            <a:normAutofit fontScale="62500" lnSpcReduction="20000"/>
          </a:bodyPr>
          <a:lstStyle/>
          <a:p>
            <a:pPr marL="0" indent="0">
              <a:buFont typeface="Arial" panose="020B0604020202020204" pitchFamily="34" charset="0"/>
              <a:buNone/>
            </a:pPr>
            <a:r>
              <a:rPr lang="en-US" sz="4000" dirty="0">
                <a:solidFill>
                  <a:srgbClr val="1F0334"/>
                </a:solidFill>
                <a:latin typeface="Times New Roman" panose="02020603050405020304" pitchFamily="18" charset="0"/>
                <a:cs typeface="Times New Roman" panose="02020603050405020304" pitchFamily="18" charset="0"/>
              </a:rPr>
              <a:t>Thomas Spurlock </a:t>
            </a:r>
          </a:p>
          <a:p>
            <a:pPr marL="0" indent="0">
              <a:buFont typeface="Arial" panose="020B0604020202020204" pitchFamily="34" charset="0"/>
              <a:buNone/>
            </a:pPr>
            <a:r>
              <a:rPr lang="en-US" sz="4000" dirty="0">
                <a:solidFill>
                  <a:srgbClr val="1F0334"/>
                </a:solidFill>
                <a:latin typeface="Times New Roman" panose="02020603050405020304" pitchFamily="18" charset="0"/>
                <a:cs typeface="Times New Roman" panose="02020603050405020304" pitchFamily="18" charset="0"/>
              </a:rPr>
              <a:t>to Nathaniel Crow</a:t>
            </a:r>
          </a:p>
          <a:p>
            <a:pPr marL="0" indent="0">
              <a:buFont typeface="Arial" panose="020B0604020202020204" pitchFamily="34" charset="0"/>
              <a:buNone/>
            </a:pPr>
            <a:r>
              <a:rPr lang="en-US" sz="4000" dirty="0">
                <a:solidFill>
                  <a:srgbClr val="1F0334"/>
                </a:solidFill>
                <a:latin typeface="Times New Roman" panose="02020603050405020304" pitchFamily="18" charset="0"/>
                <a:cs typeface="Times New Roman" panose="02020603050405020304" pitchFamily="18" charset="0"/>
              </a:rPr>
              <a:t> </a:t>
            </a:r>
          </a:p>
          <a:p>
            <a:pPr marL="0" indent="0">
              <a:buFont typeface="Arial" panose="020B0604020202020204" pitchFamily="34" charset="0"/>
              <a:buNone/>
            </a:pPr>
            <a:r>
              <a:rPr lang="en-US" sz="4000" dirty="0">
                <a:solidFill>
                  <a:srgbClr val="1F0334"/>
                </a:solidFill>
                <a:latin typeface="Times New Roman" panose="02020603050405020304" pitchFamily="18" charset="0"/>
                <a:cs typeface="Times New Roman" panose="02020603050405020304" pitchFamily="18" charset="0"/>
              </a:rPr>
              <a:t>1842 Dec 12</a:t>
            </a:r>
          </a:p>
          <a:p>
            <a:pPr marL="0" indent="0">
              <a:buFont typeface="Arial" panose="020B0604020202020204" pitchFamily="34" charset="0"/>
              <a:buNone/>
            </a:pPr>
            <a:endParaRPr lang="en-US" dirty="0">
              <a:solidFill>
                <a:srgbClr val="1F0334"/>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dirty="0">
              <a:solidFill>
                <a:srgbClr val="1F0334"/>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sz="2800" i="1" dirty="0">
                <a:solidFill>
                  <a:srgbClr val="1F0334"/>
                </a:solidFill>
                <a:latin typeface="Times New Roman" panose="02020603050405020304" pitchFamily="18" charset="0"/>
                <a:cs typeface="Times New Roman" panose="02020603050405020304" pitchFamily="18" charset="0"/>
              </a:rPr>
              <a:t>Henrico County (Va.) Apprenticeship Indentures, 1795-1871. Local government records collection, Henrico County Court Records. The Library of Virginia, Richmond, Virginia.</a:t>
            </a:r>
          </a:p>
        </p:txBody>
      </p:sp>
      <p:sp>
        <p:nvSpPr>
          <p:cNvPr id="6" name="TextBox 5">
            <a:extLst>
              <a:ext uri="{FF2B5EF4-FFF2-40B4-BE49-F238E27FC236}">
                <a16:creationId xmlns:a16="http://schemas.microsoft.com/office/drawing/2014/main" id="{C970D5B4-6E56-6E89-CC79-BEA54451DD0E}"/>
              </a:ext>
            </a:extLst>
          </p:cNvPr>
          <p:cNvSpPr txBox="1"/>
          <p:nvPr/>
        </p:nvSpPr>
        <p:spPr>
          <a:xfrm>
            <a:off x="3657601" y="239156"/>
            <a:ext cx="8039100" cy="6126229"/>
          </a:xfrm>
          <a:prstGeom prst="rect">
            <a:avLst/>
          </a:prstGeom>
          <a:noFill/>
        </p:spPr>
        <p:txBody>
          <a:bodyPr wrap="square" rtlCol="0">
            <a:spAutoFit/>
          </a:bodyPr>
          <a:lstStyle/>
          <a:p>
            <a:pPr marL="36195" marR="35560" algn="just">
              <a:lnSpc>
                <a:spcPct val="102000"/>
              </a:lnSpc>
              <a:spcBef>
                <a:spcPts val="400"/>
              </a:spcBef>
              <a:spcAft>
                <a:spcPts val="0"/>
              </a:spcAft>
            </a:pPr>
            <a:r>
              <a:rPr lang="en-US" sz="1400" dirty="0">
                <a:effectLst/>
                <a:latin typeface="Times New Roman" panose="02020603050405020304" pitchFamily="18" charset="0"/>
                <a:ea typeface="Times New Roman" panose="02020603050405020304" pitchFamily="18" charset="0"/>
              </a:rPr>
              <a:t>This Indenture, made this 12th day of December eighteen hundred and Forty two, between Nicholas Ware and J B </a:t>
            </a:r>
            <a:r>
              <a:rPr lang="en-US" sz="1400" dirty="0" err="1">
                <a:effectLst/>
                <a:latin typeface="Times New Roman" panose="02020603050405020304" pitchFamily="18" charset="0"/>
                <a:ea typeface="Times New Roman" panose="02020603050405020304" pitchFamily="18" charset="0"/>
              </a:rPr>
              <a:t>Keesee</a:t>
            </a:r>
            <a:r>
              <a:rPr lang="en-US" sz="1400" dirty="0">
                <a:effectLst/>
                <a:latin typeface="Times New Roman" panose="02020603050405020304" pitchFamily="18" charset="0"/>
                <a:ea typeface="Times New Roman" panose="02020603050405020304" pitchFamily="18" charset="0"/>
              </a:rPr>
              <a:t> Overseers of the poor of Henrico County, of the one part, and Nathaniel Q. Crow of the other part, Witnesseth, that the said Nicholas Ware &amp; JB </a:t>
            </a:r>
            <a:r>
              <a:rPr lang="en-US" sz="1400" dirty="0" err="1">
                <a:effectLst/>
                <a:latin typeface="Times New Roman" panose="02020603050405020304" pitchFamily="18" charset="0"/>
                <a:ea typeface="Times New Roman" panose="02020603050405020304" pitchFamily="18" charset="0"/>
              </a:rPr>
              <a:t>Keesee</a:t>
            </a:r>
            <a:r>
              <a:rPr lang="en-US" sz="1400" dirty="0">
                <a:effectLst/>
                <a:latin typeface="Times New Roman" panose="02020603050405020304" pitchFamily="18" charset="0"/>
                <a:ea typeface="Times New Roman" panose="02020603050405020304" pitchFamily="18" charset="0"/>
              </a:rPr>
              <a:t> Overseers of the Poor as aforesaid, by virtue of an order of the Court of Henrico County, bearing date the 5th day of December eighteen hundred and Forty two have put, placed, and bound, and by these presents do put, place, and bind Thomas Spurlock a free boy of </a:t>
            </a:r>
            <a:r>
              <a:rPr lang="en-US" sz="1400" dirty="0" err="1">
                <a:effectLst/>
                <a:latin typeface="Times New Roman" panose="02020603050405020304" pitchFamily="18" charset="0"/>
                <a:ea typeface="Times New Roman" panose="02020603050405020304" pitchFamily="18" charset="0"/>
              </a:rPr>
              <a:t>colour</a:t>
            </a:r>
            <a:r>
              <a:rPr lang="en-US" sz="1400" dirty="0">
                <a:effectLst/>
                <a:latin typeface="Times New Roman" panose="02020603050405020304" pitchFamily="18" charset="0"/>
                <a:ea typeface="Times New Roman" panose="02020603050405020304" pitchFamily="18" charset="0"/>
              </a:rPr>
              <a:t> of the age of eighteen years, to be an Apprentice with him the said Nathaniel Q. Crow and as an Apprentice with him the said Nathaniel Q. Crow to dwell from the date of these presents, until the said Thomas Spurlock shall come to the age of twenty one years, according to the Act of the General Assembly in that case made and provided, by and during all which time and term, the said Thomas Spurlock shall the said Nathaniel Q. Crow his said Master, well and faithfully serve in all such lawful business as the said Thomas Spurlock shall be put unto by his said Master, according to the power, wit, and ability of him the said Thomas Spurlock and</a:t>
            </a:r>
            <a:r>
              <a:rPr lang="en-US" sz="1400" spc="40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honestly and obediently in all things shall behave himself towards his said Master, and honestly and orderly towards the rest of the family of the said Nathaniel Q. Crow and that the said Nathaniel Q. Crow for his part, for himself, his executors, and administrators, doth hereby promise and covenant to and with the said Overseers of the Poor, and every of them, their and every of their executors and administrators, and their and every of their successors, for the time being, and to and with the said Thomas Spurlock that he the said Nathaniel Q. Crow shall the said Thomas Spurlock, Learn the trade of a Carpenter after the best manner that</a:t>
            </a:r>
            <a:r>
              <a:rPr lang="en-US" sz="1400" spc="20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he can or may teach, instruct, and inform, or cause to be taught, instructed, and informed, as much thereunto </a:t>
            </a:r>
            <a:r>
              <a:rPr lang="en-US" sz="1400" dirty="0" err="1">
                <a:effectLst/>
                <a:latin typeface="Times New Roman" panose="02020603050405020304" pitchFamily="18" charset="0"/>
                <a:ea typeface="Times New Roman" panose="02020603050405020304" pitchFamily="18" charset="0"/>
              </a:rPr>
              <a:t>belongeth</a:t>
            </a:r>
            <a:r>
              <a:rPr lang="en-US" sz="1400" dirty="0">
                <a:effectLst/>
                <a:latin typeface="Times New Roman" panose="02020603050405020304" pitchFamily="18" charset="0"/>
                <a:ea typeface="Times New Roman" panose="02020603050405020304" pitchFamily="18" charset="0"/>
              </a:rPr>
              <a:t>, or in any way wise </a:t>
            </a:r>
            <a:r>
              <a:rPr lang="en-US" sz="1400" dirty="0" err="1">
                <a:effectLst/>
                <a:latin typeface="Times New Roman" panose="02020603050405020304" pitchFamily="18" charset="0"/>
                <a:ea typeface="Times New Roman" panose="02020603050405020304" pitchFamily="18" charset="0"/>
              </a:rPr>
              <a:t>appertaineth</a:t>
            </a:r>
            <a:r>
              <a:rPr lang="en-US" sz="1400" dirty="0">
                <a:effectLst/>
                <a:latin typeface="Times New Roman" panose="02020603050405020304" pitchFamily="18" charset="0"/>
                <a:ea typeface="Times New Roman" panose="02020603050405020304" pitchFamily="18" charset="0"/>
              </a:rPr>
              <a:t>, and that the said Nathaniel Q. Crow shall also find and allow unto the said Apprentice, sufficient meat, drink, apparel, washing, lodging, and all other things needful or meet for an Apprentice during the term aforesaid; and also, to pay the sum of twenty five dollars per annum for the services of said boy according to Law in such cases made &amp; provided.</a:t>
            </a:r>
          </a:p>
          <a:p>
            <a:pPr marL="36195" marR="0" algn="just">
              <a:lnSpc>
                <a:spcPts val="1295"/>
              </a:lnSpc>
              <a:spcBef>
                <a:spcPts val="0"/>
              </a:spcBef>
              <a:spcAft>
                <a:spcPts val="0"/>
              </a:spcAft>
            </a:pPr>
            <a:r>
              <a:rPr lang="en-US" sz="1400" dirty="0">
                <a:effectLst/>
                <a:latin typeface="Times New Roman" panose="02020603050405020304" pitchFamily="18" charset="0"/>
                <a:ea typeface="Times New Roman" panose="02020603050405020304" pitchFamily="18" charset="0"/>
              </a:rPr>
              <a:t>In</a:t>
            </a:r>
            <a:r>
              <a:rPr lang="en-US" sz="1400" spc="7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Witness</a:t>
            </a:r>
            <a:r>
              <a:rPr lang="en-US" sz="1400" spc="7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Whereof,</a:t>
            </a:r>
            <a:r>
              <a:rPr lang="en-US" sz="1400" spc="7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the</a:t>
            </a:r>
            <a:r>
              <a:rPr lang="en-US" sz="1400" spc="7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parties</a:t>
            </a:r>
            <a:r>
              <a:rPr lang="en-US" sz="1400" spc="7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to</a:t>
            </a:r>
            <a:r>
              <a:rPr lang="en-US" sz="1400" spc="7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these</a:t>
            </a:r>
            <a:r>
              <a:rPr lang="en-US" sz="1400" spc="7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presents,</a:t>
            </a:r>
            <a:r>
              <a:rPr lang="en-US" sz="1400" spc="7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have</a:t>
            </a:r>
            <a:r>
              <a:rPr lang="en-US" sz="1400" spc="7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interchangeably</a:t>
            </a:r>
            <a:r>
              <a:rPr lang="en-US" sz="1400" spc="7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set</a:t>
            </a:r>
            <a:r>
              <a:rPr lang="en-US" sz="1400" spc="7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their</a:t>
            </a:r>
            <a:r>
              <a:rPr lang="en-US" sz="1400" spc="7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hands</a:t>
            </a:r>
            <a:r>
              <a:rPr lang="en-US" sz="1400" spc="7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and</a:t>
            </a:r>
            <a:r>
              <a:rPr lang="en-US" sz="1400" spc="7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seals</a:t>
            </a:r>
            <a:r>
              <a:rPr lang="en-US" sz="1400" spc="7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the</a:t>
            </a:r>
            <a:r>
              <a:rPr lang="en-US" sz="1400" spc="7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day</a:t>
            </a:r>
            <a:r>
              <a:rPr lang="en-US" sz="1400" spc="70" dirty="0">
                <a:effectLst/>
                <a:latin typeface="Times New Roman" panose="02020603050405020304" pitchFamily="18" charset="0"/>
                <a:ea typeface="Times New Roman" panose="02020603050405020304" pitchFamily="18" charset="0"/>
              </a:rPr>
              <a:t> </a:t>
            </a:r>
            <a:r>
              <a:rPr lang="en-US" sz="1400" spc="-25" dirty="0">
                <a:effectLst/>
                <a:latin typeface="Times New Roman" panose="02020603050405020304" pitchFamily="18" charset="0"/>
                <a:ea typeface="Times New Roman" panose="02020603050405020304" pitchFamily="18" charset="0"/>
              </a:rPr>
              <a:t>and</a:t>
            </a:r>
            <a:endParaRPr lang="en-US" sz="1400" dirty="0">
              <a:effectLst/>
              <a:latin typeface="Times New Roman" panose="02020603050405020304" pitchFamily="18" charset="0"/>
              <a:ea typeface="Times New Roman" panose="02020603050405020304" pitchFamily="18" charset="0"/>
            </a:endParaRPr>
          </a:p>
          <a:p>
            <a:pPr marL="36195" marR="3115310">
              <a:lnSpc>
                <a:spcPct val="102000"/>
              </a:lnSpc>
              <a:spcBef>
                <a:spcPts val="35"/>
              </a:spcBef>
              <a:spcAft>
                <a:spcPts val="0"/>
              </a:spcAft>
            </a:pPr>
            <a:r>
              <a:rPr lang="en-US" sz="1400" dirty="0">
                <a:effectLst/>
                <a:latin typeface="Times New Roman" panose="02020603050405020304" pitchFamily="18" charset="0"/>
                <a:ea typeface="Times New Roman" panose="02020603050405020304" pitchFamily="18" charset="0"/>
              </a:rPr>
              <a:t>year</a:t>
            </a:r>
            <a:r>
              <a:rPr lang="en-US" sz="1400" spc="-2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first</a:t>
            </a:r>
            <a:r>
              <a:rPr lang="en-US" sz="1400" spc="-2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above</a:t>
            </a:r>
            <a:r>
              <a:rPr lang="en-US" sz="1400" spc="-2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written.</a:t>
            </a:r>
            <a:r>
              <a:rPr lang="en-US" sz="1400" spc="20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Nicholas</a:t>
            </a:r>
            <a:r>
              <a:rPr lang="en-US" sz="1400" spc="-2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[Ware?</a:t>
            </a:r>
            <a:r>
              <a:rPr lang="en-US" sz="1400" spc="-2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Ward?]</a:t>
            </a:r>
            <a:r>
              <a:rPr lang="en-US" sz="1400" spc="-2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(SEAL) JB </a:t>
            </a:r>
            <a:r>
              <a:rPr lang="en-US" sz="1400" dirty="0" err="1">
                <a:effectLst/>
                <a:latin typeface="Times New Roman" panose="02020603050405020304" pitchFamily="18" charset="0"/>
                <a:ea typeface="Times New Roman" panose="02020603050405020304" pitchFamily="18" charset="0"/>
              </a:rPr>
              <a:t>Keesee</a:t>
            </a:r>
            <a:r>
              <a:rPr lang="en-US" sz="1400" dirty="0">
                <a:effectLst/>
                <a:latin typeface="Times New Roman" panose="02020603050405020304" pitchFamily="18" charset="0"/>
                <a:ea typeface="Times New Roman" panose="02020603050405020304" pitchFamily="18" charset="0"/>
              </a:rPr>
              <a:t> (SEAL)</a:t>
            </a:r>
          </a:p>
          <a:p>
            <a:pPr marL="36195" marR="5031105">
              <a:lnSpc>
                <a:spcPct val="102000"/>
              </a:lnSpc>
              <a:spcBef>
                <a:spcPts val="0"/>
              </a:spcBef>
              <a:spcAft>
                <a:spcPts val="0"/>
              </a:spcAft>
            </a:pPr>
            <a:r>
              <a:rPr lang="en-US" sz="1400" dirty="0" err="1">
                <a:effectLst/>
                <a:latin typeface="Times New Roman" panose="02020603050405020304" pitchFamily="18" charset="0"/>
                <a:ea typeface="Times New Roman" panose="02020603050405020304" pitchFamily="18" charset="0"/>
              </a:rPr>
              <a:t>Nath'l</a:t>
            </a:r>
            <a:r>
              <a:rPr lang="en-US" sz="1400" spc="-5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Q.</a:t>
            </a:r>
            <a:r>
              <a:rPr lang="en-US" sz="1400" spc="-5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Crow</a:t>
            </a:r>
            <a:r>
              <a:rPr lang="en-US" sz="1400" spc="-5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(SEAL) </a:t>
            </a:r>
            <a:r>
              <a:rPr lang="en-US" sz="1400" spc="-10" dirty="0">
                <a:effectLst/>
                <a:latin typeface="Times New Roman" panose="02020603050405020304" pitchFamily="18" charset="0"/>
                <a:ea typeface="Times New Roman" panose="02020603050405020304" pitchFamily="18" charset="0"/>
              </a:rPr>
              <a:t>Teste,</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56428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1F014B1-FDA7-E87C-EB0B-1DD205CFD08A}"/>
              </a:ext>
            </a:extLst>
          </p:cNvPr>
          <p:cNvSpPr txBox="1"/>
          <p:nvPr/>
        </p:nvSpPr>
        <p:spPr>
          <a:xfrm>
            <a:off x="5867244" y="359757"/>
            <a:ext cx="5787044" cy="178510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lang="en-US" sz="5400" kern="0" dirty="0">
                <a:latin typeface="Rockwell"/>
                <a:cs typeface="Arial"/>
                <a:sym typeface="Arial"/>
              </a:rPr>
              <a:t>Thomas Spurlock </a:t>
            </a:r>
          </a:p>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lang="en-US" sz="5400" kern="0" dirty="0">
                <a:latin typeface="Rockwell"/>
                <a:cs typeface="Arial"/>
                <a:sym typeface="Arial"/>
              </a:rPr>
              <a:t>[10]</a:t>
            </a:r>
            <a:endParaRPr kumimoji="0" lang="en-US" sz="5400" b="0" i="0" u="none" strike="noStrike" kern="0" cap="none" spc="0" normalizeH="0" baseline="0" noProof="0" dirty="0">
              <a:ln>
                <a:noFill/>
              </a:ln>
              <a:effectLst/>
              <a:uLnTx/>
              <a:uFillTx/>
              <a:latin typeface="Rockwell"/>
              <a:ea typeface="+mn-ea"/>
              <a:cs typeface="Arial"/>
              <a:sym typeface="Arial"/>
            </a:endParaRPr>
          </a:p>
        </p:txBody>
      </p:sp>
      <p:sp>
        <p:nvSpPr>
          <p:cNvPr id="8" name="TextBox 7">
            <a:extLst>
              <a:ext uri="{FF2B5EF4-FFF2-40B4-BE49-F238E27FC236}">
                <a16:creationId xmlns:a16="http://schemas.microsoft.com/office/drawing/2014/main" id="{55317E54-2688-8C6E-BCB0-599224830FDD}"/>
              </a:ext>
            </a:extLst>
          </p:cNvPr>
          <p:cNvSpPr txBox="1"/>
          <p:nvPr/>
        </p:nvSpPr>
        <p:spPr>
          <a:xfrm>
            <a:off x="6105525" y="4562475"/>
            <a:ext cx="5000625" cy="954107"/>
          </a:xfrm>
          <a:prstGeom prst="rect">
            <a:avLst/>
          </a:prstGeom>
          <a:noFill/>
        </p:spPr>
        <p:txBody>
          <a:bodyPr wrap="square" rtlCol="0">
            <a:spAutoFit/>
          </a:bodyPr>
          <a:lstStyle/>
          <a:p>
            <a:pPr marL="0" indent="0">
              <a:buNone/>
            </a:pPr>
            <a:r>
              <a:rPr lang="en-US" sz="1400" i="1" dirty="0">
                <a:solidFill>
                  <a:srgbClr val="1F0334"/>
                </a:solidFill>
                <a:latin typeface="Times New Roman" panose="02020603050405020304" pitchFamily="18" charset="0"/>
                <a:cs typeface="Times New Roman" panose="02020603050405020304" pitchFamily="18" charset="0"/>
              </a:rPr>
              <a:t>Thomas Spurlock to Nathaniel Crow, 1842 Dec. 12. Henrico County (Va.) Apprenticeship Indentures, 1795-1871. Local government records collection, Henrico County Court Records. The Library of Virginia, Richmond, Virginia.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document with writing on it&#10;&#10;AI-generated content may be incorrect.">
            <a:extLst>
              <a:ext uri="{FF2B5EF4-FFF2-40B4-BE49-F238E27FC236}">
                <a16:creationId xmlns:a16="http://schemas.microsoft.com/office/drawing/2014/main" id="{02C98BA7-0E61-B62F-6BB6-407731E84E08}"/>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537712" y="151117"/>
            <a:ext cx="4577213" cy="6432366"/>
          </a:xfrm>
          <a:prstGeom prst="rect">
            <a:avLst/>
          </a:prstGeom>
        </p:spPr>
      </p:pic>
    </p:spTree>
    <p:extLst>
      <p:ext uri="{BB962C8B-B14F-4D97-AF65-F5344CB8AC3E}">
        <p14:creationId xmlns:p14="http://schemas.microsoft.com/office/powerpoint/2010/main" val="3510905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1F014B1-FDA7-E87C-EB0B-1DD205CFD08A}"/>
              </a:ext>
            </a:extLst>
          </p:cNvPr>
          <p:cNvSpPr txBox="1"/>
          <p:nvPr/>
        </p:nvSpPr>
        <p:spPr>
          <a:xfrm>
            <a:off x="5867244" y="359757"/>
            <a:ext cx="5787044" cy="178510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lang="en-US" sz="5400" kern="0" dirty="0">
                <a:latin typeface="Rockwell"/>
                <a:cs typeface="Arial"/>
                <a:sym typeface="Arial"/>
              </a:rPr>
              <a:t>Thomas Spurlock </a:t>
            </a:r>
          </a:p>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lang="en-US" sz="5400" kern="0" dirty="0">
                <a:latin typeface="Rockwell"/>
                <a:cs typeface="Arial"/>
                <a:sym typeface="Arial"/>
              </a:rPr>
              <a:t>[10]</a:t>
            </a:r>
            <a:endParaRPr kumimoji="0" lang="en-US" sz="5400" b="0" i="0" u="none" strike="noStrike" kern="0" cap="none" spc="0" normalizeH="0" baseline="0" noProof="0" dirty="0">
              <a:ln>
                <a:noFill/>
              </a:ln>
              <a:effectLst/>
              <a:uLnTx/>
              <a:uFillTx/>
              <a:latin typeface="Rockwell"/>
              <a:ea typeface="+mn-ea"/>
              <a:cs typeface="Arial"/>
              <a:sym typeface="Arial"/>
            </a:endParaRPr>
          </a:p>
        </p:txBody>
      </p:sp>
      <p:sp>
        <p:nvSpPr>
          <p:cNvPr id="8" name="TextBox 7">
            <a:extLst>
              <a:ext uri="{FF2B5EF4-FFF2-40B4-BE49-F238E27FC236}">
                <a16:creationId xmlns:a16="http://schemas.microsoft.com/office/drawing/2014/main" id="{55317E54-2688-8C6E-BCB0-599224830FDD}"/>
              </a:ext>
            </a:extLst>
          </p:cNvPr>
          <p:cNvSpPr txBox="1"/>
          <p:nvPr/>
        </p:nvSpPr>
        <p:spPr>
          <a:xfrm>
            <a:off x="1104899" y="5975023"/>
            <a:ext cx="9023191" cy="461665"/>
          </a:xfrm>
          <a:prstGeom prst="rect">
            <a:avLst/>
          </a:prstGeom>
          <a:noFill/>
        </p:spPr>
        <p:txBody>
          <a:bodyPr wrap="square" rtlCol="0">
            <a:spAutoFit/>
          </a:bodyPr>
          <a:lstStyle/>
          <a:p>
            <a:pPr marL="0" indent="0">
              <a:buNone/>
            </a:pPr>
            <a:r>
              <a:rPr lang="en-US" sz="1200" i="1" dirty="0">
                <a:solidFill>
                  <a:srgbClr val="1F0334"/>
                </a:solidFill>
                <a:latin typeface="Times New Roman" panose="02020603050405020304" pitchFamily="18" charset="0"/>
                <a:cs typeface="Times New Roman" panose="02020603050405020304" pitchFamily="18" charset="0"/>
              </a:rPr>
              <a:t>Thomas Spurlock to Nathaniel Crow, 1842 Dec. 12. Henrico County (Va.) Apprenticeship Indentures, 1795-1871. Local government records collection, Henrico County Court Records. The Library of Virginia, Richmond, Virginia.</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57017F8E-D7BA-6A61-9B2E-94B71E33041E}"/>
              </a:ext>
            </a:extLst>
          </p:cNvPr>
          <p:cNvGraphicFramePr>
            <a:graphicFrameLocks noGrp="1"/>
          </p:cNvGraphicFramePr>
          <p:nvPr>
            <p:extLst>
              <p:ext uri="{D42A27DB-BD31-4B8C-83A1-F6EECF244321}">
                <p14:modId xmlns:p14="http://schemas.microsoft.com/office/powerpoint/2010/main" val="706320076"/>
              </p:ext>
            </p:extLst>
          </p:nvPr>
        </p:nvGraphicFramePr>
        <p:xfrm>
          <a:off x="1104900" y="2305050"/>
          <a:ext cx="9023190" cy="3209926"/>
        </p:xfrm>
        <a:graphic>
          <a:graphicData uri="http://schemas.openxmlformats.org/drawingml/2006/table">
            <a:tbl>
              <a:tblPr firstRow="1" bandRow="1">
                <a:tableStyleId>{073A0DAA-6AF3-43AB-8588-CEC1D06C72B9}</a:tableStyleId>
              </a:tblPr>
              <a:tblGrid>
                <a:gridCol w="4511595">
                  <a:extLst>
                    <a:ext uri="{9D8B030D-6E8A-4147-A177-3AD203B41FA5}">
                      <a16:colId xmlns:a16="http://schemas.microsoft.com/office/drawing/2014/main" val="1001266804"/>
                    </a:ext>
                  </a:extLst>
                </a:gridCol>
                <a:gridCol w="4511595">
                  <a:extLst>
                    <a:ext uri="{9D8B030D-6E8A-4147-A177-3AD203B41FA5}">
                      <a16:colId xmlns:a16="http://schemas.microsoft.com/office/drawing/2014/main" val="3161898871"/>
                    </a:ext>
                  </a:extLst>
                </a:gridCol>
              </a:tblGrid>
              <a:tr h="3209926">
                <a:tc>
                  <a:txBody>
                    <a:bodyPr/>
                    <a:lstStyle/>
                    <a:p>
                      <a:r>
                        <a:rPr lang="en-US" sz="1600" b="1" i="0" u="none" strike="noStrike" cap="none" dirty="0">
                          <a:solidFill>
                            <a:srgbClr val="1F0334"/>
                          </a:solidFill>
                          <a:effectLst/>
                          <a:latin typeface="+mn-lt"/>
                          <a:ea typeface="+mn-ea"/>
                          <a:cs typeface="+mn-cs"/>
                          <a:sym typeface="Arial"/>
                        </a:rPr>
                        <a:t>Apprentice Name: Thomas Spurlock</a:t>
                      </a:r>
                    </a:p>
                    <a:p>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Gender &amp; Age: male, 18, a “free boy”</a:t>
                      </a:r>
                    </a:p>
                    <a:p>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Name of Master: Nathanial Crow</a:t>
                      </a:r>
                    </a:p>
                    <a:p>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Job/skill: carpenter</a:t>
                      </a:r>
                    </a:p>
                    <a:p>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Apprentice agreed to:</a:t>
                      </a:r>
                    </a:p>
                    <a:p>
                      <a:pPr marL="285750" lvl="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Faithfully serve in lawful business</a:t>
                      </a:r>
                    </a:p>
                    <a:p>
                      <a:pPr marL="285750" lvl="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Behave honestly/orderly toward master and rest of family</a:t>
                      </a:r>
                      <a:endParaRPr lang="en-US" sz="1600" dirty="0">
                        <a:solidFill>
                          <a:srgbClr val="1F033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i="0" u="none" strike="noStrike" cap="none" dirty="0">
                          <a:solidFill>
                            <a:srgbClr val="1F0334"/>
                          </a:solidFill>
                          <a:effectLst/>
                          <a:latin typeface="+mn-lt"/>
                          <a:ea typeface="+mn-ea"/>
                          <a:cs typeface="+mn-cs"/>
                          <a:sym typeface="Arial"/>
                        </a:rPr>
                        <a:t>Master agreed to: </a:t>
                      </a:r>
                    </a:p>
                    <a:p>
                      <a:pPr marL="285750" lvl="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Teach the trade</a:t>
                      </a:r>
                    </a:p>
                    <a:p>
                      <a:pPr marL="285750" lvl="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Provide food, drink, clothes, washing, lodging</a:t>
                      </a:r>
                    </a:p>
                    <a:p>
                      <a:pPr marL="0" lvl="0" indent="0">
                        <a:buFont typeface="Arial" panose="020B0604020202020204" pitchFamily="34" charset="0"/>
                        <a:buNone/>
                      </a:pPr>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Was apprentice paid, and if so how much: </a:t>
                      </a:r>
                    </a:p>
                    <a:p>
                      <a:pPr marL="28575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Yes</a:t>
                      </a:r>
                    </a:p>
                    <a:p>
                      <a:pPr marL="28575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25 dollars per year</a:t>
                      </a:r>
                    </a:p>
                    <a:p>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Date apprenticeship began: Dec 12, 1842</a:t>
                      </a:r>
                    </a:p>
                    <a:p>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When apprenticeship would end: Age 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4493325"/>
                  </a:ext>
                </a:extLst>
              </a:tr>
            </a:tbl>
          </a:graphicData>
        </a:graphic>
      </p:graphicFrame>
    </p:spTree>
    <p:extLst>
      <p:ext uri="{BB962C8B-B14F-4D97-AF65-F5344CB8AC3E}">
        <p14:creationId xmlns:p14="http://schemas.microsoft.com/office/powerpoint/2010/main" val="1033104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0"/>
        <p:cNvGrpSpPr/>
        <p:nvPr/>
      </p:nvGrpSpPr>
      <p:grpSpPr>
        <a:xfrm>
          <a:off x="0" y="0"/>
          <a:ext cx="0" cy="0"/>
          <a:chOff x="0" y="0"/>
          <a:chExt cx="0" cy="0"/>
        </a:xfrm>
      </p:grpSpPr>
      <p:pic>
        <p:nvPicPr>
          <p:cNvPr id="9" name="Picture 8">
            <a:extLst>
              <a:ext uri="{FF2B5EF4-FFF2-40B4-BE49-F238E27FC236}">
                <a16:creationId xmlns:a16="http://schemas.microsoft.com/office/drawing/2014/main" id="{C817DB00-1D5A-E3D7-A090-EAF93A330534}"/>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4651"/>
          <a:stretch/>
        </p:blipFill>
        <p:spPr>
          <a:xfrm>
            <a:off x="8936143" y="5021197"/>
            <a:ext cx="3291840" cy="1836804"/>
          </a:xfrm>
          <a:prstGeom prst="rect">
            <a:avLst/>
          </a:prstGeom>
        </p:spPr>
      </p:pic>
      <p:pic>
        <p:nvPicPr>
          <p:cNvPr id="12" name="Picture 11">
            <a:extLst>
              <a:ext uri="{FF2B5EF4-FFF2-40B4-BE49-F238E27FC236}">
                <a16:creationId xmlns:a16="http://schemas.microsoft.com/office/drawing/2014/main" id="{A104D71C-A275-4A5A-3406-B0E481A3D178}"/>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1"/>
          <a:stretch/>
        </p:blipFill>
        <p:spPr>
          <a:xfrm>
            <a:off x="8643426" y="1734642"/>
            <a:ext cx="3570725" cy="1642724"/>
          </a:xfrm>
          <a:prstGeom prst="rect">
            <a:avLst/>
          </a:prstGeom>
        </p:spPr>
      </p:pic>
      <p:pic>
        <p:nvPicPr>
          <p:cNvPr id="10" name="Picture 9">
            <a:extLst>
              <a:ext uri="{FF2B5EF4-FFF2-40B4-BE49-F238E27FC236}">
                <a16:creationId xmlns:a16="http://schemas.microsoft.com/office/drawing/2014/main" id="{F67DF978-A138-DBC3-ABB7-5910FE4DD2E7}"/>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8946160" y="1"/>
            <a:ext cx="3264217" cy="1682972"/>
          </a:xfrm>
          <a:prstGeom prst="rect">
            <a:avLst/>
          </a:prstGeom>
        </p:spPr>
      </p:pic>
      <p:pic>
        <p:nvPicPr>
          <p:cNvPr id="7" name="Picture 6">
            <a:extLst>
              <a:ext uri="{FF2B5EF4-FFF2-40B4-BE49-F238E27FC236}">
                <a16:creationId xmlns:a16="http://schemas.microsoft.com/office/drawing/2014/main" id="{3C724B9F-16AA-D21B-35F6-DA1E4AC7BC61}"/>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9106096" y="3418742"/>
            <a:ext cx="3085904" cy="1642724"/>
          </a:xfrm>
          <a:prstGeom prst="rect">
            <a:avLst/>
          </a:prstGeom>
        </p:spPr>
      </p:pic>
      <p:sp>
        <p:nvSpPr>
          <p:cNvPr id="2" name="Pentagon 1">
            <a:extLst>
              <a:ext uri="{FF2B5EF4-FFF2-40B4-BE49-F238E27FC236}">
                <a16:creationId xmlns:a16="http://schemas.microsoft.com/office/drawing/2014/main" id="{E4D5B0D1-60F1-E03C-05DC-F3D350357FBB}"/>
              </a:ext>
            </a:extLst>
          </p:cNvPr>
          <p:cNvSpPr/>
          <p:nvPr/>
        </p:nvSpPr>
        <p:spPr>
          <a:xfrm>
            <a:off x="-50108" y="-28126"/>
            <a:ext cx="9908055" cy="6902828"/>
          </a:xfrm>
          <a:custGeom>
            <a:avLst/>
            <a:gdLst>
              <a:gd name="connsiteX0" fmla="*/ 0 w 2094046"/>
              <a:gd name="connsiteY0" fmla="*/ 0 h 5381697"/>
              <a:gd name="connsiteX1" fmla="*/ 1047023 w 2094046"/>
              <a:gd name="connsiteY1" fmla="*/ 0 h 5381697"/>
              <a:gd name="connsiteX2" fmla="*/ 2094046 w 2094046"/>
              <a:gd name="connsiteY2" fmla="*/ 2690849 h 5381697"/>
              <a:gd name="connsiteX3" fmla="*/ 1047023 w 2094046"/>
              <a:gd name="connsiteY3" fmla="*/ 5381697 h 5381697"/>
              <a:gd name="connsiteX4" fmla="*/ 0 w 2094046"/>
              <a:gd name="connsiteY4" fmla="*/ 5381697 h 5381697"/>
              <a:gd name="connsiteX5" fmla="*/ 0 w 2094046"/>
              <a:gd name="connsiteY5" fmla="*/ 0 h 5381697"/>
              <a:gd name="connsiteX0" fmla="*/ 0 w 2094046"/>
              <a:gd name="connsiteY0" fmla="*/ 0 h 5381697"/>
              <a:gd name="connsiteX1" fmla="*/ 1416971 w 2094046"/>
              <a:gd name="connsiteY1" fmla="*/ 6980 h 5381697"/>
              <a:gd name="connsiteX2" fmla="*/ 2094046 w 2094046"/>
              <a:gd name="connsiteY2" fmla="*/ 2690849 h 5381697"/>
              <a:gd name="connsiteX3" fmla="*/ 1047023 w 2094046"/>
              <a:gd name="connsiteY3" fmla="*/ 5381697 h 5381697"/>
              <a:gd name="connsiteX4" fmla="*/ 0 w 2094046"/>
              <a:gd name="connsiteY4" fmla="*/ 5381697 h 5381697"/>
              <a:gd name="connsiteX5" fmla="*/ 0 w 2094046"/>
              <a:gd name="connsiteY5" fmla="*/ 0 h 5381697"/>
              <a:gd name="connsiteX0" fmla="*/ 0 w 2094046"/>
              <a:gd name="connsiteY0" fmla="*/ 0 h 5465459"/>
              <a:gd name="connsiteX1" fmla="*/ 1416971 w 2094046"/>
              <a:gd name="connsiteY1" fmla="*/ 6980 h 5465459"/>
              <a:gd name="connsiteX2" fmla="*/ 2094046 w 2094046"/>
              <a:gd name="connsiteY2" fmla="*/ 2690849 h 5465459"/>
              <a:gd name="connsiteX3" fmla="*/ 1403011 w 2094046"/>
              <a:gd name="connsiteY3" fmla="*/ 5465459 h 5465459"/>
              <a:gd name="connsiteX4" fmla="*/ 0 w 2094046"/>
              <a:gd name="connsiteY4" fmla="*/ 5381697 h 5465459"/>
              <a:gd name="connsiteX5" fmla="*/ 0 w 2094046"/>
              <a:gd name="connsiteY5" fmla="*/ 0 h 5465459"/>
              <a:gd name="connsiteX0" fmla="*/ 3853045 w 5947091"/>
              <a:gd name="connsiteY0" fmla="*/ 0 h 5465459"/>
              <a:gd name="connsiteX1" fmla="*/ 5270016 w 5947091"/>
              <a:gd name="connsiteY1" fmla="*/ 6980 h 5465459"/>
              <a:gd name="connsiteX2" fmla="*/ 5947091 w 5947091"/>
              <a:gd name="connsiteY2" fmla="*/ 2690849 h 5465459"/>
              <a:gd name="connsiteX3" fmla="*/ 5256056 w 5947091"/>
              <a:gd name="connsiteY3" fmla="*/ 5465459 h 5465459"/>
              <a:gd name="connsiteX4" fmla="*/ 0 w 5947091"/>
              <a:gd name="connsiteY4" fmla="*/ 5395657 h 5465459"/>
              <a:gd name="connsiteX5" fmla="*/ 3853045 w 5947091"/>
              <a:gd name="connsiteY5" fmla="*/ 0 h 5465459"/>
              <a:gd name="connsiteX0" fmla="*/ 125644 w 5947091"/>
              <a:gd name="connsiteY0" fmla="*/ 111683 h 5458479"/>
              <a:gd name="connsiteX1" fmla="*/ 5270016 w 5947091"/>
              <a:gd name="connsiteY1" fmla="*/ 0 h 5458479"/>
              <a:gd name="connsiteX2" fmla="*/ 5947091 w 5947091"/>
              <a:gd name="connsiteY2" fmla="*/ 2683869 h 5458479"/>
              <a:gd name="connsiteX3" fmla="*/ 5256056 w 5947091"/>
              <a:gd name="connsiteY3" fmla="*/ 5458479 h 5458479"/>
              <a:gd name="connsiteX4" fmla="*/ 0 w 5947091"/>
              <a:gd name="connsiteY4" fmla="*/ 5388677 h 5458479"/>
              <a:gd name="connsiteX5" fmla="*/ 125644 w 5947091"/>
              <a:gd name="connsiteY5" fmla="*/ 111683 h 5458479"/>
              <a:gd name="connsiteX0" fmla="*/ 125644 w 5947091"/>
              <a:gd name="connsiteY0" fmla="*/ 6980 h 5353776"/>
              <a:gd name="connsiteX1" fmla="*/ 5290956 w 5947091"/>
              <a:gd name="connsiteY1" fmla="*/ 0 h 5353776"/>
              <a:gd name="connsiteX2" fmla="*/ 5947091 w 5947091"/>
              <a:gd name="connsiteY2" fmla="*/ 2579166 h 5353776"/>
              <a:gd name="connsiteX3" fmla="*/ 5256056 w 5947091"/>
              <a:gd name="connsiteY3" fmla="*/ 5353776 h 5353776"/>
              <a:gd name="connsiteX4" fmla="*/ 0 w 5947091"/>
              <a:gd name="connsiteY4" fmla="*/ 5283974 h 5353776"/>
              <a:gd name="connsiteX5" fmla="*/ 125644 w 5947091"/>
              <a:gd name="connsiteY5" fmla="*/ 6980 h 5353776"/>
              <a:gd name="connsiteX0" fmla="*/ 125644 w 5947091"/>
              <a:gd name="connsiteY0" fmla="*/ 6980 h 5283974"/>
              <a:gd name="connsiteX1" fmla="*/ 5290956 w 5947091"/>
              <a:gd name="connsiteY1" fmla="*/ 0 h 5283974"/>
              <a:gd name="connsiteX2" fmla="*/ 5947091 w 5947091"/>
              <a:gd name="connsiteY2" fmla="*/ 2579166 h 5283974"/>
              <a:gd name="connsiteX3" fmla="*/ 5304917 w 5947091"/>
              <a:gd name="connsiteY3" fmla="*/ 5165312 h 5283974"/>
              <a:gd name="connsiteX4" fmla="*/ 0 w 5947091"/>
              <a:gd name="connsiteY4" fmla="*/ 5283974 h 5283974"/>
              <a:gd name="connsiteX5" fmla="*/ 125644 w 5947091"/>
              <a:gd name="connsiteY5" fmla="*/ 6980 h 5283974"/>
              <a:gd name="connsiteX0" fmla="*/ 0 w 5821447"/>
              <a:gd name="connsiteY0" fmla="*/ 6980 h 5165312"/>
              <a:gd name="connsiteX1" fmla="*/ 5165312 w 5821447"/>
              <a:gd name="connsiteY1" fmla="*/ 0 h 5165312"/>
              <a:gd name="connsiteX2" fmla="*/ 5821447 w 5821447"/>
              <a:gd name="connsiteY2" fmla="*/ 2579166 h 5165312"/>
              <a:gd name="connsiteX3" fmla="*/ 5179273 w 5821447"/>
              <a:gd name="connsiteY3" fmla="*/ 5165312 h 5165312"/>
              <a:gd name="connsiteX4" fmla="*/ 467669 w 5821447"/>
              <a:gd name="connsiteY4" fmla="*/ 5004768 h 5165312"/>
              <a:gd name="connsiteX5" fmla="*/ 0 w 5821447"/>
              <a:gd name="connsiteY5" fmla="*/ 6980 h 5165312"/>
              <a:gd name="connsiteX0" fmla="*/ 1 w 5821448"/>
              <a:gd name="connsiteY0" fmla="*/ 6980 h 5165312"/>
              <a:gd name="connsiteX1" fmla="*/ 5165313 w 5821448"/>
              <a:gd name="connsiteY1" fmla="*/ 0 h 5165312"/>
              <a:gd name="connsiteX2" fmla="*/ 5821448 w 5821448"/>
              <a:gd name="connsiteY2" fmla="*/ 2579166 h 5165312"/>
              <a:gd name="connsiteX3" fmla="*/ 5179274 w 5821448"/>
              <a:gd name="connsiteY3" fmla="*/ 5165312 h 5165312"/>
              <a:gd name="connsiteX4" fmla="*/ 0 w 5821448"/>
              <a:gd name="connsiteY4" fmla="*/ 5151351 h 5165312"/>
              <a:gd name="connsiteX5" fmla="*/ 1 w 5821448"/>
              <a:gd name="connsiteY5" fmla="*/ 6980 h 5165312"/>
              <a:gd name="connsiteX0" fmla="*/ 1 w 5821448"/>
              <a:gd name="connsiteY0" fmla="*/ 6980 h 5165312"/>
              <a:gd name="connsiteX1" fmla="*/ 5165313 w 5821448"/>
              <a:gd name="connsiteY1" fmla="*/ 0 h 5165312"/>
              <a:gd name="connsiteX2" fmla="*/ 5821448 w 5821448"/>
              <a:gd name="connsiteY2" fmla="*/ 2579166 h 5165312"/>
              <a:gd name="connsiteX3" fmla="*/ 5172294 w 5821448"/>
              <a:gd name="connsiteY3" fmla="*/ 5165312 h 5165312"/>
              <a:gd name="connsiteX4" fmla="*/ 0 w 5821448"/>
              <a:gd name="connsiteY4" fmla="*/ 5151351 h 5165312"/>
              <a:gd name="connsiteX5" fmla="*/ 1 w 5821448"/>
              <a:gd name="connsiteY5" fmla="*/ 6980 h 5165312"/>
              <a:gd name="connsiteX0" fmla="*/ 0 w 7431041"/>
              <a:gd name="connsiteY0" fmla="*/ 0 h 5177121"/>
              <a:gd name="connsiteX1" fmla="*/ 6774906 w 7431041"/>
              <a:gd name="connsiteY1" fmla="*/ 11809 h 5177121"/>
              <a:gd name="connsiteX2" fmla="*/ 7431041 w 7431041"/>
              <a:gd name="connsiteY2" fmla="*/ 2590975 h 5177121"/>
              <a:gd name="connsiteX3" fmla="*/ 6781887 w 7431041"/>
              <a:gd name="connsiteY3" fmla="*/ 5177121 h 5177121"/>
              <a:gd name="connsiteX4" fmla="*/ 1609593 w 7431041"/>
              <a:gd name="connsiteY4" fmla="*/ 5163160 h 5177121"/>
              <a:gd name="connsiteX5" fmla="*/ 0 w 7431041"/>
              <a:gd name="connsiteY5" fmla="*/ 0 h 5177121"/>
              <a:gd name="connsiteX0" fmla="*/ 0 w 7431041"/>
              <a:gd name="connsiteY0" fmla="*/ 0 h 5177121"/>
              <a:gd name="connsiteX1" fmla="*/ 6774906 w 7431041"/>
              <a:gd name="connsiteY1" fmla="*/ 11809 h 5177121"/>
              <a:gd name="connsiteX2" fmla="*/ 7431041 w 7431041"/>
              <a:gd name="connsiteY2" fmla="*/ 2590975 h 5177121"/>
              <a:gd name="connsiteX3" fmla="*/ 6781887 w 7431041"/>
              <a:gd name="connsiteY3" fmla="*/ 5177121 h 5177121"/>
              <a:gd name="connsiteX4" fmla="*/ 6262 w 7431041"/>
              <a:gd name="connsiteY4" fmla="*/ 5169423 h 5177121"/>
              <a:gd name="connsiteX5" fmla="*/ 0 w 7431041"/>
              <a:gd name="connsiteY5" fmla="*/ 0 h 517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31041" h="5177121">
                <a:moveTo>
                  <a:pt x="0" y="0"/>
                </a:moveTo>
                <a:lnTo>
                  <a:pt x="6774906" y="11809"/>
                </a:lnTo>
                <a:lnTo>
                  <a:pt x="7431041" y="2590975"/>
                </a:lnTo>
                <a:lnTo>
                  <a:pt x="6781887" y="5177121"/>
                </a:lnTo>
                <a:lnTo>
                  <a:pt x="6262" y="5169423"/>
                </a:lnTo>
                <a:cubicBezTo>
                  <a:pt x="6262" y="3454633"/>
                  <a:pt x="0" y="1714790"/>
                  <a:pt x="0" y="0"/>
                </a:cubicBezTo>
                <a:close/>
              </a:path>
            </a:pathLst>
          </a:custGeom>
          <a:solidFill>
            <a:srgbClr val="1F0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Arial"/>
              <a:sym typeface="Arial"/>
            </a:endParaRPr>
          </a:p>
        </p:txBody>
      </p:sp>
      <p:sp>
        <p:nvSpPr>
          <p:cNvPr id="8" name="TextBox 7">
            <a:extLst>
              <a:ext uri="{FF2B5EF4-FFF2-40B4-BE49-F238E27FC236}">
                <a16:creationId xmlns:a16="http://schemas.microsoft.com/office/drawing/2014/main" id="{66320C38-4D0D-0918-40AF-D99D34409D1E}"/>
              </a:ext>
            </a:extLst>
          </p:cNvPr>
          <p:cNvSpPr txBox="1"/>
          <p:nvPr/>
        </p:nvSpPr>
        <p:spPr>
          <a:xfrm>
            <a:off x="429801" y="324283"/>
            <a:ext cx="7075443" cy="697563"/>
          </a:xfrm>
          <a:prstGeom prst="rect">
            <a:avLst/>
          </a:prstGeom>
          <a:noFill/>
        </p:spPr>
        <p:txBody>
          <a:bodyPr wrap="square" lIns="121920" tIns="60960" rIns="121920" bIns="60960" rtlCol="0" anchor="t">
            <a:spAutoFit/>
          </a:bodyPr>
          <a:lstStyle/>
          <a:p>
            <a:pPr defTabSz="1219170">
              <a:buClr>
                <a:srgbClr val="000000"/>
              </a:buClr>
            </a:pPr>
            <a:r>
              <a:rPr lang="en-US" sz="3733" kern="0" dirty="0">
                <a:solidFill>
                  <a:srgbClr val="FFFFFF"/>
                </a:solidFill>
                <a:latin typeface="Rockwell"/>
                <a:cs typeface="Arial"/>
                <a:sym typeface="Arial"/>
              </a:rPr>
              <a:t>Explore More</a:t>
            </a:r>
          </a:p>
        </p:txBody>
      </p:sp>
      <p:sp>
        <p:nvSpPr>
          <p:cNvPr id="3" name="TextBox 2">
            <a:extLst>
              <a:ext uri="{FF2B5EF4-FFF2-40B4-BE49-F238E27FC236}">
                <a16:creationId xmlns:a16="http://schemas.microsoft.com/office/drawing/2014/main" id="{9FCFA295-76FE-667A-13C4-EB5B755D0951}"/>
              </a:ext>
            </a:extLst>
          </p:cNvPr>
          <p:cNvSpPr txBox="1"/>
          <p:nvPr/>
        </p:nvSpPr>
        <p:spPr>
          <a:xfrm>
            <a:off x="551981" y="1099518"/>
            <a:ext cx="8091445" cy="4688206"/>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The documents for this activity were selected from </a:t>
            </a:r>
            <a:r>
              <a:rPr lang="en-US" sz="2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Henrico County (Va.) Apprenticeship Indentures, 1795-1871</a:t>
            </a:r>
            <a:r>
              <a:rPr lang="en-US" sz="2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This collection contains documentation for over 80 individuals, so there are many more to see.</a:t>
            </a:r>
          </a:p>
          <a:p>
            <a:pPr marL="342900" marR="0" lvl="0" indent="-342900">
              <a:lnSpc>
                <a:spcPct val="107000"/>
              </a:lnSpc>
              <a:spcBef>
                <a:spcPts val="0"/>
              </a:spcBef>
              <a:spcAft>
                <a:spcPts val="0"/>
              </a:spcAft>
              <a:buFont typeface="Symbol" panose="05050102010706020507" pitchFamily="18" charset="2"/>
              <a:buChar char=""/>
            </a:pPr>
            <a:endPar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As of 2025, the Library of Virginia has finding aids for </a:t>
            </a:r>
            <a:r>
              <a:rPr lang="en-US" sz="20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8"/>
              </a:rPr>
              <a:t>collections of original apprenticeship indentures</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processed and made available for 40 localities. Come visit LVA and explore them!</a:t>
            </a:r>
          </a:p>
          <a:p>
            <a:pPr marL="342900" marR="0" lvl="0" indent="-342900">
              <a:lnSpc>
                <a:spcPct val="107000"/>
              </a:lnSpc>
              <a:spcBef>
                <a:spcPts val="0"/>
              </a:spcBef>
              <a:spcAft>
                <a:spcPts val="0"/>
              </a:spcAft>
              <a:buFont typeface="Symbol" panose="05050102010706020507" pitchFamily="18" charset="2"/>
              <a:buChar char=""/>
            </a:pPr>
            <a:endPar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Many apprenticeship indentures involving </a:t>
            </a:r>
            <a:r>
              <a:rPr lang="en-US" sz="20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9"/>
              </a:rPr>
              <a:t>Black or multiracial people</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from many localities have been scanned and are available digitally, often with transcriptions, at </a:t>
            </a:r>
            <a:r>
              <a:rPr lang="en-US" sz="20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10"/>
              </a:rPr>
              <a:t>Virginia Untold: The African American Narrative.</a:t>
            </a:r>
            <a:endParaRPr lang="en-US" sz="20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0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See specifically LVA’s </a:t>
            </a:r>
            <a:r>
              <a:rPr lang="en-US" sz="2000" i="1" dirty="0" err="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Uncommonwealth</a:t>
            </a:r>
            <a:r>
              <a:rPr lang="en-US" sz="20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blog 5/27/2020 </a:t>
            </a:r>
            <a:r>
              <a:rPr lang="en-US" sz="20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11"/>
              </a:rPr>
              <a:t>The Farmer’s Apprentice: African American Indentures of Apprenticeship in Virginia</a:t>
            </a:r>
            <a:endParaRPr lang="en-US" sz="20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5619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val="0"/>
              </a:ext>
            </a:extLst>
          </a:blip>
          <a:stretch>
            <a:fillRect/>
          </a:stretch>
        </a:blipFill>
        <a:effectLst/>
      </p:bgPr>
    </p:bg>
    <p:spTree>
      <p:nvGrpSpPr>
        <p:cNvPr id="1" name="">
          <a:extLst>
            <a:ext uri="{FF2B5EF4-FFF2-40B4-BE49-F238E27FC236}">
              <a16:creationId xmlns:a16="http://schemas.microsoft.com/office/drawing/2014/main" id="{007505B7-8FEB-2295-068E-C4329C677DFE}"/>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A33F12A1-EA75-D8B0-79C6-7A14529AA3D3}"/>
              </a:ext>
            </a:extLst>
          </p:cNvPr>
          <p:cNvSpPr txBox="1"/>
          <p:nvPr/>
        </p:nvSpPr>
        <p:spPr>
          <a:xfrm>
            <a:off x="5884497" y="351130"/>
            <a:ext cx="5787044" cy="178510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lang="en-US" sz="5400" kern="0" dirty="0">
                <a:solidFill>
                  <a:srgbClr val="FFFFFF"/>
                </a:solidFill>
                <a:latin typeface="Rockwell"/>
                <a:cs typeface="Arial"/>
                <a:sym typeface="Arial"/>
              </a:rPr>
              <a:t>Solomon </a:t>
            </a:r>
            <a:r>
              <a:rPr lang="en-US" sz="5400" kern="0" dirty="0" err="1">
                <a:solidFill>
                  <a:srgbClr val="FFFFFF"/>
                </a:solidFill>
                <a:latin typeface="Rockwell"/>
                <a:cs typeface="Arial"/>
                <a:sym typeface="Arial"/>
              </a:rPr>
              <a:t>Veney</a:t>
            </a:r>
            <a:r>
              <a:rPr lang="en-US" sz="5400" kern="0" dirty="0">
                <a:solidFill>
                  <a:srgbClr val="FFFFFF"/>
                </a:solidFill>
                <a:latin typeface="Rockwell"/>
                <a:cs typeface="Arial"/>
                <a:sym typeface="Arial"/>
              </a:rPr>
              <a:t> [1]</a:t>
            </a:r>
            <a:r>
              <a:rPr kumimoji="0" lang="en-US" sz="5400" b="0" i="0" u="none" strike="noStrike" kern="0" cap="none" spc="0" normalizeH="0" baseline="0" noProof="0" dirty="0">
                <a:ln>
                  <a:noFill/>
                </a:ln>
                <a:solidFill>
                  <a:srgbClr val="FFFFFF"/>
                </a:solidFill>
                <a:effectLst/>
                <a:uLnTx/>
                <a:uFillTx/>
                <a:latin typeface="Rockwell"/>
                <a:ea typeface="+mn-ea"/>
                <a:cs typeface="Arial"/>
                <a:sym typeface="Arial"/>
              </a:rPr>
              <a:t> </a:t>
            </a:r>
          </a:p>
        </p:txBody>
      </p:sp>
      <p:sp>
        <p:nvSpPr>
          <p:cNvPr id="2" name="TextBox 1">
            <a:extLst>
              <a:ext uri="{FF2B5EF4-FFF2-40B4-BE49-F238E27FC236}">
                <a16:creationId xmlns:a16="http://schemas.microsoft.com/office/drawing/2014/main" id="{EAE639F4-684F-524C-A04B-53D3F709F2C6}"/>
              </a:ext>
            </a:extLst>
          </p:cNvPr>
          <p:cNvSpPr txBox="1"/>
          <p:nvPr/>
        </p:nvSpPr>
        <p:spPr>
          <a:xfrm>
            <a:off x="885824" y="6045205"/>
            <a:ext cx="9023190" cy="461665"/>
          </a:xfrm>
          <a:prstGeom prst="rect">
            <a:avLst/>
          </a:prstGeom>
          <a:noFill/>
        </p:spPr>
        <p:txBody>
          <a:bodyPr wrap="square" rtlCol="0">
            <a:spAutoFit/>
          </a:bodyPr>
          <a:lstStyle/>
          <a:p>
            <a:pPr marL="0" indent="0">
              <a:buNone/>
            </a:pPr>
            <a:r>
              <a:rPr lang="en-US" sz="1200" i="1" dirty="0">
                <a:solidFill>
                  <a:srgbClr val="1F0334"/>
                </a:solidFill>
                <a:latin typeface="Times New Roman" panose="02020603050405020304" pitchFamily="18" charset="0"/>
                <a:cs typeface="Times New Roman" panose="02020603050405020304" pitchFamily="18" charset="0"/>
              </a:rPr>
              <a:t>Solomon </a:t>
            </a:r>
            <a:r>
              <a:rPr lang="en-US" sz="1200" i="1" dirty="0" err="1">
                <a:solidFill>
                  <a:srgbClr val="1F0334"/>
                </a:solidFill>
                <a:latin typeface="Times New Roman" panose="02020603050405020304" pitchFamily="18" charset="0"/>
                <a:cs typeface="Times New Roman" panose="02020603050405020304" pitchFamily="18" charset="0"/>
              </a:rPr>
              <a:t>Veney</a:t>
            </a:r>
            <a:r>
              <a:rPr lang="en-US" sz="1200" i="1" dirty="0">
                <a:solidFill>
                  <a:srgbClr val="1F0334"/>
                </a:solidFill>
                <a:latin typeface="Times New Roman" panose="02020603050405020304" pitchFamily="18" charset="0"/>
                <a:cs typeface="Times New Roman" panose="02020603050405020304" pitchFamily="18" charset="0"/>
              </a:rPr>
              <a:t> to Thomas </a:t>
            </a:r>
            <a:r>
              <a:rPr lang="en-US" sz="1200" i="1" dirty="0" err="1">
                <a:solidFill>
                  <a:srgbClr val="1F0334"/>
                </a:solidFill>
                <a:latin typeface="Times New Roman" panose="02020603050405020304" pitchFamily="18" charset="0"/>
                <a:cs typeface="Times New Roman" panose="02020603050405020304" pitchFamily="18" charset="0"/>
              </a:rPr>
              <a:t>Veney</a:t>
            </a:r>
            <a:r>
              <a:rPr lang="en-US" sz="1200" i="1" dirty="0">
                <a:solidFill>
                  <a:srgbClr val="1F0334"/>
                </a:solidFill>
                <a:latin typeface="Times New Roman" panose="02020603050405020304" pitchFamily="18" charset="0"/>
                <a:cs typeface="Times New Roman" panose="02020603050405020304" pitchFamily="18" charset="0"/>
              </a:rPr>
              <a:t>, 1796 Oct. 4. Henrico County (Va.) Apprenticeship Indentures, 1795-1871. Local government records collection, Henrico County Court Records. The Library of Virginia, Richmond, Virginia.</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09A24C53-3C4C-7E0B-B46F-F73027896A50}"/>
              </a:ext>
            </a:extLst>
          </p:cNvPr>
          <p:cNvGraphicFramePr>
            <a:graphicFrameLocks noGrp="1"/>
          </p:cNvGraphicFramePr>
          <p:nvPr>
            <p:extLst>
              <p:ext uri="{D42A27DB-BD31-4B8C-83A1-F6EECF244321}">
                <p14:modId xmlns:p14="http://schemas.microsoft.com/office/powerpoint/2010/main" val="3219129343"/>
              </p:ext>
            </p:extLst>
          </p:nvPr>
        </p:nvGraphicFramePr>
        <p:xfrm>
          <a:off x="885825" y="2228582"/>
          <a:ext cx="9023190" cy="3789744"/>
        </p:xfrm>
        <a:graphic>
          <a:graphicData uri="http://schemas.openxmlformats.org/drawingml/2006/table">
            <a:tbl>
              <a:tblPr firstRow="1" bandRow="1">
                <a:tableStyleId>{073A0DAA-6AF3-43AB-8588-CEC1D06C72B9}</a:tableStyleId>
              </a:tblPr>
              <a:tblGrid>
                <a:gridCol w="4511595">
                  <a:extLst>
                    <a:ext uri="{9D8B030D-6E8A-4147-A177-3AD203B41FA5}">
                      <a16:colId xmlns:a16="http://schemas.microsoft.com/office/drawing/2014/main" val="1001266804"/>
                    </a:ext>
                  </a:extLst>
                </a:gridCol>
                <a:gridCol w="4511595">
                  <a:extLst>
                    <a:ext uri="{9D8B030D-6E8A-4147-A177-3AD203B41FA5}">
                      <a16:colId xmlns:a16="http://schemas.microsoft.com/office/drawing/2014/main" val="3161898871"/>
                    </a:ext>
                  </a:extLst>
                </a:gridCol>
              </a:tblGrid>
              <a:tr h="3657868">
                <a:tc>
                  <a:txBody>
                    <a:bodyPr/>
                    <a:lstStyle/>
                    <a:p>
                      <a:r>
                        <a:rPr lang="en-US" sz="1600" b="1" i="0" u="none" strike="noStrike" cap="none" dirty="0">
                          <a:solidFill>
                            <a:srgbClr val="1F0334"/>
                          </a:solidFill>
                          <a:effectLst/>
                          <a:latin typeface="+mn-lt"/>
                          <a:ea typeface="+mn-ea"/>
                          <a:cs typeface="+mn-cs"/>
                          <a:sym typeface="Arial"/>
                        </a:rPr>
                        <a:t>Apprentice Name: Solomon </a:t>
                      </a:r>
                      <a:r>
                        <a:rPr lang="en-US" sz="1600" b="1" i="0" u="none" strike="noStrike" cap="none" dirty="0" err="1">
                          <a:solidFill>
                            <a:srgbClr val="1F0334"/>
                          </a:solidFill>
                          <a:effectLst/>
                          <a:latin typeface="+mn-lt"/>
                          <a:ea typeface="+mn-ea"/>
                          <a:cs typeface="+mn-cs"/>
                          <a:sym typeface="Arial"/>
                        </a:rPr>
                        <a:t>Veney</a:t>
                      </a:r>
                      <a:endParaRPr lang="en-US" sz="1600" b="1" i="0" u="none" strike="noStrike" cap="none" dirty="0">
                        <a:solidFill>
                          <a:srgbClr val="1F0334"/>
                        </a:solidFill>
                        <a:effectLst/>
                        <a:latin typeface="+mn-lt"/>
                        <a:ea typeface="+mn-ea"/>
                        <a:cs typeface="+mn-cs"/>
                        <a:sym typeface="Arial"/>
                      </a:endParaRPr>
                    </a:p>
                    <a:p>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Gender &amp; Age: male, age unknown</a:t>
                      </a:r>
                    </a:p>
                    <a:p>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Name of Master: Thomas </a:t>
                      </a:r>
                      <a:r>
                        <a:rPr lang="en-US" sz="1600" b="1" i="0" u="none" strike="noStrike" cap="none" dirty="0" err="1">
                          <a:solidFill>
                            <a:srgbClr val="1F0334"/>
                          </a:solidFill>
                          <a:effectLst/>
                          <a:latin typeface="+mn-lt"/>
                          <a:ea typeface="+mn-ea"/>
                          <a:cs typeface="+mn-cs"/>
                          <a:sym typeface="Arial"/>
                        </a:rPr>
                        <a:t>Veney</a:t>
                      </a:r>
                      <a:endParaRPr lang="en-US" sz="1600" b="1" i="0" u="none" strike="noStrike" cap="none" dirty="0">
                        <a:solidFill>
                          <a:srgbClr val="1F0334"/>
                        </a:solidFill>
                        <a:effectLst/>
                        <a:latin typeface="+mn-lt"/>
                        <a:ea typeface="+mn-ea"/>
                        <a:cs typeface="+mn-cs"/>
                        <a:sym typeface="Arial"/>
                      </a:endParaRPr>
                    </a:p>
                    <a:p>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Job/skill: planter</a:t>
                      </a:r>
                    </a:p>
                    <a:p>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Apprentice agreed to:</a:t>
                      </a:r>
                    </a:p>
                    <a:p>
                      <a:pPr marL="285750" lvl="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Faithfully serve</a:t>
                      </a:r>
                    </a:p>
                    <a:p>
                      <a:pPr marL="285750" lvl="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Keep secrets</a:t>
                      </a:r>
                    </a:p>
                    <a:p>
                      <a:pPr marL="28575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Obey lawful commands</a:t>
                      </a:r>
                      <a:endParaRPr lang="en-US" sz="1600" dirty="0">
                        <a:solidFill>
                          <a:srgbClr val="1F033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i="0" u="none" strike="noStrike" cap="none" dirty="0">
                          <a:solidFill>
                            <a:srgbClr val="1F0334"/>
                          </a:solidFill>
                          <a:effectLst/>
                          <a:latin typeface="+mn-lt"/>
                          <a:ea typeface="+mn-ea"/>
                          <a:cs typeface="+mn-cs"/>
                          <a:sym typeface="Arial"/>
                        </a:rPr>
                        <a:t>Master agreed to: </a:t>
                      </a:r>
                    </a:p>
                    <a:p>
                      <a:pPr marL="285750" lvl="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Teach the trade</a:t>
                      </a:r>
                    </a:p>
                    <a:p>
                      <a:pPr marL="285750" lvl="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Provide food, drink, clothes, washing, lodging</a:t>
                      </a:r>
                    </a:p>
                    <a:p>
                      <a:pPr marL="285750" lvl="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Teach to read/write and do arithmetic to “rule of three”</a:t>
                      </a:r>
                    </a:p>
                    <a:p>
                      <a:pPr marL="0" lvl="0" indent="0">
                        <a:buFont typeface="Arial" panose="020B0604020202020204" pitchFamily="34" charset="0"/>
                        <a:buNone/>
                      </a:pPr>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Was apprentice paid, and if so how much: </a:t>
                      </a:r>
                    </a:p>
                    <a:p>
                      <a:pPr marL="28575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Yes</a:t>
                      </a:r>
                    </a:p>
                    <a:p>
                      <a:pPr marL="28575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3 pounds 10 shillings at end of term</a:t>
                      </a:r>
                    </a:p>
                    <a:p>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Date apprenticeship began: Oct. 4, 1796</a:t>
                      </a:r>
                    </a:p>
                    <a:p>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When apprenticeship would end: Age 21</a:t>
                      </a:r>
                    </a:p>
                    <a:p>
                      <a:endParaRPr lang="en-US" dirty="0">
                        <a:solidFill>
                          <a:srgbClr val="1F033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4493325"/>
                  </a:ext>
                </a:extLst>
              </a:tr>
            </a:tbl>
          </a:graphicData>
        </a:graphic>
      </p:graphicFrame>
    </p:spTree>
    <p:extLst>
      <p:ext uri="{BB962C8B-B14F-4D97-AF65-F5344CB8AC3E}">
        <p14:creationId xmlns:p14="http://schemas.microsoft.com/office/powerpoint/2010/main" val="3602626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val="0"/>
              </a:ext>
            </a:extLst>
          </a:blip>
          <a:stretch>
            <a:fillRect/>
          </a:stretch>
        </a:blipFill>
        <a:effectLst/>
      </p:bgPr>
    </p:bg>
    <p:spTree>
      <p:nvGrpSpPr>
        <p:cNvPr id="1" name="">
          <a:extLst>
            <a:ext uri="{FF2B5EF4-FFF2-40B4-BE49-F238E27FC236}">
              <a16:creationId xmlns:a16="http://schemas.microsoft.com/office/drawing/2014/main" id="{169143C1-9793-D9F2-13FC-75F738DA943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F76C356-11DF-A7E4-ADD9-C2ABAB97FCFA}"/>
              </a:ext>
            </a:extLst>
          </p:cNvPr>
          <p:cNvSpPr>
            <a:spLocks noGrp="1"/>
          </p:cNvSpPr>
          <p:nvPr>
            <p:ph type="body" sz="quarter" idx="11"/>
          </p:nvPr>
        </p:nvSpPr>
        <p:spPr>
          <a:xfrm>
            <a:off x="530338" y="1066801"/>
            <a:ext cx="4716576" cy="5138056"/>
          </a:xfrm>
        </p:spPr>
        <p:txBody>
          <a:bodyPr>
            <a:normAutofit/>
          </a:bodyPr>
          <a:lstStyle/>
          <a:p>
            <a:pPr marL="0" indent="0">
              <a:buNone/>
            </a:pPr>
            <a:r>
              <a:rPr lang="en-US" dirty="0">
                <a:solidFill>
                  <a:srgbClr val="1F0334"/>
                </a:solidFill>
                <a:latin typeface="Times New Roman" panose="02020603050405020304" pitchFamily="18" charset="0"/>
                <a:cs typeface="Times New Roman" panose="02020603050405020304" pitchFamily="18" charset="0"/>
              </a:rPr>
              <a:t>Samuel Patterson </a:t>
            </a:r>
          </a:p>
          <a:p>
            <a:pPr marL="0" indent="0">
              <a:buNone/>
            </a:pPr>
            <a:r>
              <a:rPr lang="en-US" dirty="0">
                <a:solidFill>
                  <a:srgbClr val="1F0334"/>
                </a:solidFill>
                <a:latin typeface="Times New Roman" panose="02020603050405020304" pitchFamily="18" charset="0"/>
                <a:cs typeface="Times New Roman" panose="02020603050405020304" pitchFamily="18" charset="0"/>
              </a:rPr>
              <a:t>to John W. Smith</a:t>
            </a:r>
          </a:p>
          <a:p>
            <a:pPr marL="0" indent="0">
              <a:buNone/>
            </a:pPr>
            <a:r>
              <a:rPr lang="en-US" dirty="0">
                <a:solidFill>
                  <a:srgbClr val="1F0334"/>
                </a:solidFill>
                <a:latin typeface="Times New Roman" panose="02020603050405020304" pitchFamily="18" charset="0"/>
                <a:cs typeface="Times New Roman" panose="02020603050405020304" pitchFamily="18" charset="0"/>
              </a:rPr>
              <a:t> </a:t>
            </a:r>
          </a:p>
          <a:p>
            <a:pPr marL="0" indent="0">
              <a:buNone/>
            </a:pPr>
            <a:r>
              <a:rPr lang="en-US" dirty="0">
                <a:solidFill>
                  <a:srgbClr val="1F0334"/>
                </a:solidFill>
                <a:latin typeface="Times New Roman" panose="02020603050405020304" pitchFamily="18" charset="0"/>
                <a:cs typeface="Times New Roman" panose="02020603050405020304" pitchFamily="18" charset="0"/>
              </a:rPr>
              <a:t>1817 Nov 13</a:t>
            </a:r>
          </a:p>
          <a:p>
            <a:pPr marL="0" indent="0">
              <a:buNone/>
            </a:pPr>
            <a:endParaRPr lang="en-US" dirty="0">
              <a:solidFill>
                <a:srgbClr val="1F0334"/>
              </a:solidFill>
              <a:latin typeface="Times New Roman" panose="02020603050405020304" pitchFamily="18" charset="0"/>
              <a:cs typeface="Times New Roman" panose="02020603050405020304" pitchFamily="18" charset="0"/>
            </a:endParaRPr>
          </a:p>
          <a:p>
            <a:pPr marL="0" indent="0">
              <a:buNone/>
            </a:pPr>
            <a:r>
              <a:rPr lang="en-US" sz="2400" i="1" dirty="0">
                <a:solidFill>
                  <a:srgbClr val="1F0334"/>
                </a:solidFill>
                <a:latin typeface="Times New Roman" panose="02020603050405020304" pitchFamily="18" charset="0"/>
                <a:cs typeface="Times New Roman" panose="02020603050405020304" pitchFamily="18" charset="0"/>
              </a:rPr>
              <a:t>Henrico County (Va.) Apprenticeship Indentures, 1795-1871. Local government records collection, Henrico County Court Records. The Library of Virginia, Richmond, Virginia.</a:t>
            </a:r>
          </a:p>
        </p:txBody>
      </p:sp>
      <p:pic>
        <p:nvPicPr>
          <p:cNvPr id="14" name="Picture 13" descr="A close-up of a document&#10;&#10;AI-generated content may be incorrect.">
            <a:extLst>
              <a:ext uri="{FF2B5EF4-FFF2-40B4-BE49-F238E27FC236}">
                <a16:creationId xmlns:a16="http://schemas.microsoft.com/office/drawing/2014/main" id="{FAAE9574-2D1D-5B7B-847D-179FDB9F798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55447" y="108857"/>
            <a:ext cx="4016610" cy="6655526"/>
          </a:xfrm>
          <a:prstGeom prst="rect">
            <a:avLst/>
          </a:prstGeom>
        </p:spPr>
      </p:pic>
    </p:spTree>
    <p:extLst>
      <p:ext uri="{BB962C8B-B14F-4D97-AF65-F5344CB8AC3E}">
        <p14:creationId xmlns:p14="http://schemas.microsoft.com/office/powerpoint/2010/main" val="2351415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1F014B1-FDA7-E87C-EB0B-1DD205CFD08A}"/>
              </a:ext>
            </a:extLst>
          </p:cNvPr>
          <p:cNvSpPr txBox="1"/>
          <p:nvPr/>
        </p:nvSpPr>
        <p:spPr>
          <a:xfrm>
            <a:off x="5867244" y="359757"/>
            <a:ext cx="5787044" cy="178510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lang="en-US" sz="5400" kern="0" dirty="0">
                <a:latin typeface="Rockwell"/>
                <a:cs typeface="Arial"/>
                <a:sym typeface="Arial"/>
              </a:rPr>
              <a:t>Samuel Patterson </a:t>
            </a:r>
          </a:p>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lang="en-US" sz="5400" kern="0" dirty="0">
                <a:latin typeface="Rockwell"/>
                <a:cs typeface="Arial"/>
                <a:sym typeface="Arial"/>
              </a:rPr>
              <a:t>[2]</a:t>
            </a:r>
            <a:endParaRPr kumimoji="0" lang="en-US" sz="5400" b="0" i="0" u="none" strike="noStrike" kern="0" cap="none" spc="0" normalizeH="0" baseline="0" noProof="0" dirty="0">
              <a:ln>
                <a:noFill/>
              </a:ln>
              <a:effectLst/>
              <a:uLnTx/>
              <a:uFillTx/>
              <a:latin typeface="Rockwell"/>
              <a:ea typeface="+mn-ea"/>
              <a:cs typeface="Arial"/>
              <a:sym typeface="Arial"/>
            </a:endParaRPr>
          </a:p>
        </p:txBody>
      </p:sp>
      <p:sp>
        <p:nvSpPr>
          <p:cNvPr id="8" name="TextBox 7">
            <a:extLst>
              <a:ext uri="{FF2B5EF4-FFF2-40B4-BE49-F238E27FC236}">
                <a16:creationId xmlns:a16="http://schemas.microsoft.com/office/drawing/2014/main" id="{55317E54-2688-8C6E-BCB0-599224830FDD}"/>
              </a:ext>
            </a:extLst>
          </p:cNvPr>
          <p:cNvSpPr txBox="1"/>
          <p:nvPr/>
        </p:nvSpPr>
        <p:spPr>
          <a:xfrm>
            <a:off x="1104900" y="5975023"/>
            <a:ext cx="9023190" cy="461665"/>
          </a:xfrm>
          <a:prstGeom prst="rect">
            <a:avLst/>
          </a:prstGeom>
          <a:noFill/>
        </p:spPr>
        <p:txBody>
          <a:bodyPr wrap="square" rtlCol="0">
            <a:spAutoFit/>
          </a:bodyPr>
          <a:lstStyle/>
          <a:p>
            <a:pPr marL="0" indent="0">
              <a:buNone/>
            </a:pPr>
            <a:r>
              <a:rPr lang="en-US" sz="1200" i="1" dirty="0">
                <a:solidFill>
                  <a:srgbClr val="1F0334"/>
                </a:solidFill>
                <a:latin typeface="Times New Roman" panose="02020603050405020304" pitchFamily="18" charset="0"/>
                <a:cs typeface="Times New Roman" panose="02020603050405020304" pitchFamily="18" charset="0"/>
              </a:rPr>
              <a:t>Samuel Patterson to John W. Smith, 1817 Nov. 13. Henrico County (Va.) Apprenticeship Indentures, 1795-1871. Local government records collection, Henrico County Court Records. The Library of Virginia, Richmond, Virginia.</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F8C5FE23-67C2-2F71-A731-6B2E52D58BD8}"/>
              </a:ext>
            </a:extLst>
          </p:cNvPr>
          <p:cNvGraphicFramePr>
            <a:graphicFrameLocks noGrp="1"/>
          </p:cNvGraphicFramePr>
          <p:nvPr>
            <p:extLst>
              <p:ext uri="{D42A27DB-BD31-4B8C-83A1-F6EECF244321}">
                <p14:modId xmlns:p14="http://schemas.microsoft.com/office/powerpoint/2010/main" val="4070431877"/>
              </p:ext>
            </p:extLst>
          </p:nvPr>
        </p:nvGraphicFramePr>
        <p:xfrm>
          <a:off x="1104900" y="1657082"/>
          <a:ext cx="9023190" cy="4033584"/>
        </p:xfrm>
        <a:graphic>
          <a:graphicData uri="http://schemas.openxmlformats.org/drawingml/2006/table">
            <a:tbl>
              <a:tblPr firstRow="1" bandRow="1">
                <a:tableStyleId>{073A0DAA-6AF3-43AB-8588-CEC1D06C72B9}</a:tableStyleId>
              </a:tblPr>
              <a:tblGrid>
                <a:gridCol w="4511595">
                  <a:extLst>
                    <a:ext uri="{9D8B030D-6E8A-4147-A177-3AD203B41FA5}">
                      <a16:colId xmlns:a16="http://schemas.microsoft.com/office/drawing/2014/main" val="1001266804"/>
                    </a:ext>
                  </a:extLst>
                </a:gridCol>
                <a:gridCol w="4511595">
                  <a:extLst>
                    <a:ext uri="{9D8B030D-6E8A-4147-A177-3AD203B41FA5}">
                      <a16:colId xmlns:a16="http://schemas.microsoft.com/office/drawing/2014/main" val="3161898871"/>
                    </a:ext>
                  </a:extLst>
                </a:gridCol>
              </a:tblGrid>
              <a:tr h="3816623">
                <a:tc>
                  <a:txBody>
                    <a:bodyPr/>
                    <a:lstStyle/>
                    <a:p>
                      <a:r>
                        <a:rPr lang="en-US" sz="1600" b="1" i="0" u="none" strike="noStrike" cap="none" dirty="0">
                          <a:solidFill>
                            <a:srgbClr val="1F0334"/>
                          </a:solidFill>
                          <a:effectLst/>
                          <a:latin typeface="+mn-lt"/>
                          <a:ea typeface="+mn-ea"/>
                          <a:cs typeface="+mn-cs"/>
                          <a:sym typeface="Arial"/>
                        </a:rPr>
                        <a:t>Apprentice Name: Samuel Patterson</a:t>
                      </a:r>
                    </a:p>
                    <a:p>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Gender &amp; Age: male, age unknown</a:t>
                      </a:r>
                    </a:p>
                    <a:p>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Name of Master: John W. Smith</a:t>
                      </a:r>
                    </a:p>
                    <a:p>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Job/skill: tailor</a:t>
                      </a:r>
                    </a:p>
                    <a:p>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Apprentice agreed to:</a:t>
                      </a:r>
                    </a:p>
                    <a:p>
                      <a:pPr marL="285750" lvl="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Faithfully serve</a:t>
                      </a:r>
                    </a:p>
                    <a:p>
                      <a:pPr marL="285750" lvl="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Keep secrets</a:t>
                      </a:r>
                    </a:p>
                    <a:p>
                      <a:pPr marL="28575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Obey lawful commands</a:t>
                      </a:r>
                      <a:endParaRPr lang="en-US" sz="1600" dirty="0">
                        <a:solidFill>
                          <a:srgbClr val="1F033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i="0" u="none" strike="noStrike" cap="none" dirty="0">
                          <a:solidFill>
                            <a:srgbClr val="1F0334"/>
                          </a:solidFill>
                          <a:effectLst/>
                          <a:latin typeface="+mn-lt"/>
                          <a:ea typeface="+mn-ea"/>
                          <a:cs typeface="+mn-cs"/>
                          <a:sym typeface="Arial"/>
                        </a:rPr>
                        <a:t>Master agreed to: </a:t>
                      </a:r>
                    </a:p>
                    <a:p>
                      <a:pPr marL="285750" lvl="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Teach the trade</a:t>
                      </a:r>
                    </a:p>
                    <a:p>
                      <a:pPr marL="285750" lvl="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Provide food, drink, clothes, washing, lodging</a:t>
                      </a:r>
                    </a:p>
                    <a:p>
                      <a:pPr marL="285750" lvl="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Teach to read/write and do arithmetic to “rule of three”</a:t>
                      </a:r>
                    </a:p>
                    <a:p>
                      <a:pPr marL="0" lvl="0" indent="0">
                        <a:buFont typeface="Arial" panose="020B0604020202020204" pitchFamily="34" charset="0"/>
                        <a:buNone/>
                      </a:pPr>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Was apprentice paid, and if so how much: </a:t>
                      </a:r>
                    </a:p>
                    <a:p>
                      <a:pPr marL="28575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Yes</a:t>
                      </a:r>
                    </a:p>
                    <a:p>
                      <a:pPr marL="28575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6 pounds at end of term</a:t>
                      </a:r>
                    </a:p>
                    <a:p>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Date apprenticeship began: Nov. 13, 1817</a:t>
                      </a:r>
                    </a:p>
                    <a:p>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When apprenticeship would end: </a:t>
                      </a:r>
                    </a:p>
                    <a:p>
                      <a:pPr marL="28575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3 years &amp; 3 months</a:t>
                      </a:r>
                    </a:p>
                    <a:p>
                      <a:endParaRPr lang="en-US" dirty="0">
                        <a:solidFill>
                          <a:srgbClr val="1F033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4493325"/>
                  </a:ext>
                </a:extLst>
              </a:tr>
            </a:tbl>
          </a:graphicData>
        </a:graphic>
      </p:graphicFrame>
    </p:spTree>
    <p:extLst>
      <p:ext uri="{BB962C8B-B14F-4D97-AF65-F5344CB8AC3E}">
        <p14:creationId xmlns:p14="http://schemas.microsoft.com/office/powerpoint/2010/main" val="2897865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6BCBD20-6B5F-A7C5-21AF-258F5D3C5243}"/>
              </a:ext>
            </a:extLst>
          </p:cNvPr>
          <p:cNvSpPr>
            <a:spLocks noGrp="1"/>
          </p:cNvSpPr>
          <p:nvPr>
            <p:ph type="body" sz="quarter" idx="11"/>
          </p:nvPr>
        </p:nvSpPr>
        <p:spPr>
          <a:xfrm>
            <a:off x="282575" y="5953011"/>
            <a:ext cx="9672638" cy="582613"/>
          </a:xfrm>
        </p:spPr>
        <p:txBody>
          <a:bodyPr/>
          <a:lstStyle/>
          <a:p>
            <a:r>
              <a:rPr lang="en-US" dirty="0"/>
              <a:t>Transcription of Indenture</a:t>
            </a:r>
          </a:p>
        </p:txBody>
      </p:sp>
      <p:sp>
        <p:nvSpPr>
          <p:cNvPr id="8" name="TextBox 7">
            <a:extLst>
              <a:ext uri="{FF2B5EF4-FFF2-40B4-BE49-F238E27FC236}">
                <a16:creationId xmlns:a16="http://schemas.microsoft.com/office/drawing/2014/main" id="{BD00734E-B34A-E647-14EC-D5267D48E6A3}"/>
              </a:ext>
            </a:extLst>
          </p:cNvPr>
          <p:cNvSpPr txBox="1"/>
          <p:nvPr/>
        </p:nvSpPr>
        <p:spPr>
          <a:xfrm>
            <a:off x="3733800" y="209550"/>
            <a:ext cx="8039100" cy="5624360"/>
          </a:xfrm>
          <a:prstGeom prst="rect">
            <a:avLst/>
          </a:prstGeom>
          <a:noFill/>
        </p:spPr>
        <p:txBody>
          <a:bodyPr wrap="square" rtlCol="0">
            <a:spAutoFit/>
          </a:bodyPr>
          <a:lstStyle/>
          <a:p>
            <a:pPr marL="36195" marR="35560" algn="just">
              <a:lnSpc>
                <a:spcPct val="102000"/>
              </a:lnSpc>
              <a:spcBef>
                <a:spcPts val="400"/>
              </a:spcBef>
              <a:spcAft>
                <a:spcPts val="0"/>
              </a:spcAft>
            </a:pPr>
            <a:r>
              <a:rPr lang="en-US" sz="1400" dirty="0">
                <a:effectLst/>
                <a:latin typeface="Times New Roman" panose="02020603050405020304" pitchFamily="18" charset="0"/>
                <a:ea typeface="Times New Roman" panose="02020603050405020304" pitchFamily="18" charset="0"/>
              </a:rPr>
              <a:t>This Indenture made this fifth day of May in the year 1820 between Daniel Edwards &amp; Ro [Robert] Douthat, overseers of the poor for the county of Henrico of the one part and </a:t>
            </a:r>
            <a:r>
              <a:rPr lang="en-US" sz="1400" dirty="0" err="1">
                <a:effectLst/>
                <a:latin typeface="Times New Roman" panose="02020603050405020304" pitchFamily="18" charset="0"/>
                <a:ea typeface="Times New Roman" panose="02020603050405020304" pitchFamily="18" charset="0"/>
              </a:rPr>
              <a:t>Eprhraim</a:t>
            </a:r>
            <a:r>
              <a:rPr lang="en-US" sz="1400" dirty="0">
                <a:effectLst/>
                <a:latin typeface="Times New Roman" panose="02020603050405020304" pitchFamily="18" charset="0"/>
                <a:ea typeface="Times New Roman" panose="02020603050405020304" pitchFamily="18" charset="0"/>
              </a:rPr>
              <a:t> Speed of the said county of the other part. Witnesseth that the said Edwards &amp; Douthat overseers of the poor as aforesaid by virtue of an order of the court of the aforesaid county bearing date the [blank] day of November 1819, have put placed and</a:t>
            </a:r>
            <a:r>
              <a:rPr lang="en-US" sz="1400" spc="20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bound and by these presents do put place and bind Nathan Lewis a free boy of </a:t>
            </a:r>
            <a:r>
              <a:rPr lang="en-US" sz="1400" dirty="0" err="1">
                <a:effectLst/>
                <a:latin typeface="Times New Roman" panose="02020603050405020304" pitchFamily="18" charset="0"/>
                <a:ea typeface="Times New Roman" panose="02020603050405020304" pitchFamily="18" charset="0"/>
              </a:rPr>
              <a:t>colour</a:t>
            </a:r>
            <a:r>
              <a:rPr lang="en-US" sz="1400" dirty="0">
                <a:effectLst/>
                <a:latin typeface="Times New Roman" panose="02020603050405020304" pitchFamily="18" charset="0"/>
                <a:ea typeface="Times New Roman" panose="02020603050405020304" pitchFamily="18" charset="0"/>
              </a:rPr>
              <a:t> of the age of sixteen years to be an apprentice with him the said Ephraim Speed, and as an apprentice with him the said Ephraim Speed to dwell from the date of these presents until the said Nathan Lewis shall come to the age of twenty one years. according to the act of the General Assembly in that case made &amp; provided, By and during all which time and term, the said Nathan Lewis, shall the said Ephraim Speed, his said master, well and faithfully serve in all such lawful business, as the said Nathan Lewis shall be put to by his said master, according to the power wit and ability of him the said Nathan Lewis, and honestly and obediently in all things shall behave himself towards his said master, and honestly and orderly towards the rest of the family of the said Ephraim Speed and the said Ephraim Speed for his part, for himself, his </a:t>
            </a:r>
            <a:r>
              <a:rPr lang="en-US" sz="1400" dirty="0" err="1">
                <a:effectLst/>
                <a:latin typeface="Times New Roman" panose="02020603050405020304" pitchFamily="18" charset="0"/>
                <a:ea typeface="Times New Roman" panose="02020603050405020304" pitchFamily="18" charset="0"/>
              </a:rPr>
              <a:t>exo'rs</a:t>
            </a:r>
            <a:r>
              <a:rPr lang="en-US" sz="1400" dirty="0">
                <a:effectLst/>
                <a:latin typeface="Times New Roman" panose="02020603050405020304" pitchFamily="18" charset="0"/>
                <a:ea typeface="Times New Roman" panose="02020603050405020304" pitchFamily="18" charset="0"/>
              </a:rPr>
              <a:t> and </a:t>
            </a:r>
            <a:r>
              <a:rPr lang="en-US" sz="1400" dirty="0" err="1">
                <a:effectLst/>
                <a:latin typeface="Times New Roman" panose="02020603050405020304" pitchFamily="18" charset="0"/>
                <a:ea typeface="Times New Roman" panose="02020603050405020304" pitchFamily="18" charset="0"/>
              </a:rPr>
              <a:t>adm'rs</a:t>
            </a:r>
            <a:r>
              <a:rPr lang="en-US" sz="1400" dirty="0">
                <a:effectLst/>
                <a:latin typeface="Times New Roman" panose="02020603050405020304" pitchFamily="18" charset="0"/>
                <a:ea typeface="Times New Roman" panose="02020603050405020304" pitchFamily="18" charset="0"/>
              </a:rPr>
              <a:t>, doth hereby promise and covenant to and with the said overseers of the poor, and every of them and every of their </a:t>
            </a:r>
            <a:r>
              <a:rPr lang="en-US" sz="1400" dirty="0" err="1">
                <a:effectLst/>
                <a:latin typeface="Times New Roman" panose="02020603050405020304" pitchFamily="18" charset="0"/>
                <a:ea typeface="Times New Roman" panose="02020603050405020304" pitchFamily="18" charset="0"/>
              </a:rPr>
              <a:t>exo'rs</a:t>
            </a:r>
            <a:r>
              <a:rPr lang="en-US" sz="1400" dirty="0">
                <a:effectLst/>
                <a:latin typeface="Times New Roman" panose="02020603050405020304" pitchFamily="18" charset="0"/>
                <a:ea typeface="Times New Roman" panose="02020603050405020304" pitchFamily="18" charset="0"/>
              </a:rPr>
              <a:t> and </a:t>
            </a:r>
            <a:r>
              <a:rPr lang="en-US" sz="1400" dirty="0" err="1">
                <a:effectLst/>
                <a:latin typeface="Times New Roman" panose="02020603050405020304" pitchFamily="18" charset="0"/>
                <a:ea typeface="Times New Roman" panose="02020603050405020304" pitchFamily="18" charset="0"/>
              </a:rPr>
              <a:t>adm'rs</a:t>
            </a:r>
            <a:r>
              <a:rPr lang="en-US" sz="1400" dirty="0">
                <a:effectLst/>
                <a:latin typeface="Times New Roman" panose="02020603050405020304" pitchFamily="18" charset="0"/>
                <a:ea typeface="Times New Roman" panose="02020603050405020304" pitchFamily="18" charset="0"/>
              </a:rPr>
              <a:t> and their and every of their </a:t>
            </a:r>
            <a:r>
              <a:rPr lang="en-US" sz="1400" dirty="0" err="1">
                <a:effectLst/>
                <a:latin typeface="Times New Roman" panose="02020603050405020304" pitchFamily="18" charset="0"/>
                <a:ea typeface="Times New Roman" panose="02020603050405020304" pitchFamily="18" charset="0"/>
              </a:rPr>
              <a:t>suc</a:t>
            </a:r>
            <a:r>
              <a:rPr lang="en-US" sz="1400" dirty="0">
                <a:effectLst/>
                <a:latin typeface="Times New Roman" panose="02020603050405020304" pitchFamily="18" charset="0"/>
                <a:ea typeface="Times New Roman" panose="02020603050405020304" pitchFamily="18" charset="0"/>
              </a:rPr>
              <a:t>[c]</a:t>
            </a:r>
            <a:r>
              <a:rPr lang="en-US" sz="1400" dirty="0" err="1">
                <a:effectLst/>
                <a:latin typeface="Times New Roman" panose="02020603050405020304" pitchFamily="18" charset="0"/>
                <a:ea typeface="Times New Roman" panose="02020603050405020304" pitchFamily="18" charset="0"/>
              </a:rPr>
              <a:t>essors</a:t>
            </a:r>
            <a:r>
              <a:rPr lang="en-US" sz="1400" dirty="0">
                <a:effectLst/>
                <a:latin typeface="Times New Roman" panose="02020603050405020304" pitchFamily="18" charset="0"/>
                <a:ea typeface="Times New Roman" panose="02020603050405020304" pitchFamily="18" charset="0"/>
              </a:rPr>
              <a:t>, for the time being and to and with the said Nathan Lewis, that he</a:t>
            </a:r>
          </a:p>
          <a:p>
            <a:pPr marL="0" marR="0" algn="just">
              <a:lnSpc>
                <a:spcPct val="102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p>
            <a:pPr marL="0" marR="35560" algn="just">
              <a:lnSpc>
                <a:spcPct val="102000"/>
              </a:lnSpc>
              <a:spcBef>
                <a:spcPts val="400"/>
              </a:spcBef>
              <a:spcAft>
                <a:spcPts val="0"/>
              </a:spcAft>
            </a:pPr>
            <a:r>
              <a:rPr lang="en-US" sz="1400" dirty="0">
                <a:effectLst/>
                <a:latin typeface="Times New Roman" panose="02020603050405020304" pitchFamily="18" charset="0"/>
                <a:ea typeface="Times New Roman" panose="02020603050405020304" pitchFamily="18" charset="0"/>
              </a:rPr>
              <a:t>the said Ephraim Speed shall the said Nathan Lewis in the craft mystery and occupation of a black smith, which he the said Ephraim Speed now uses after the best manner that he can or may teach, instruct, and inform, or cause to be taught, instructed and informed, as much as thereunto </a:t>
            </a:r>
            <a:r>
              <a:rPr lang="en-US" sz="1400" dirty="0" err="1">
                <a:effectLst/>
                <a:latin typeface="Times New Roman" panose="02020603050405020304" pitchFamily="18" charset="0"/>
                <a:ea typeface="Times New Roman" panose="02020603050405020304" pitchFamily="18" charset="0"/>
              </a:rPr>
              <a:t>belongeth</a:t>
            </a:r>
            <a:r>
              <a:rPr lang="en-US" sz="1400" dirty="0">
                <a:effectLst/>
                <a:latin typeface="Times New Roman" panose="02020603050405020304" pitchFamily="18" charset="0"/>
                <a:ea typeface="Times New Roman" panose="02020603050405020304" pitchFamily="18" charset="0"/>
              </a:rPr>
              <a:t>, or in any wise </a:t>
            </a:r>
            <a:r>
              <a:rPr lang="en-US" sz="1400" dirty="0" err="1">
                <a:effectLst/>
                <a:latin typeface="Times New Roman" panose="02020603050405020304" pitchFamily="18" charset="0"/>
                <a:ea typeface="Times New Roman" panose="02020603050405020304" pitchFamily="18" charset="0"/>
              </a:rPr>
              <a:t>appertaineth</a:t>
            </a:r>
            <a:r>
              <a:rPr lang="en-US" sz="1400" dirty="0">
                <a:effectLst/>
                <a:latin typeface="Times New Roman" panose="02020603050405020304" pitchFamily="18" charset="0"/>
                <a:ea typeface="Times New Roman" panose="02020603050405020304" pitchFamily="18" charset="0"/>
              </a:rPr>
              <a:t>.</a:t>
            </a:r>
            <a:r>
              <a:rPr lang="en-US" sz="1400" spc="20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And that the said Ephraim Speed shall also find and allow unto the said apprentice sufficient meat, drink, apparel, washing lodging, and all other things needful or meat for an apprentice during the term aforesaid, and will moreover pay to the said Nathan Lewis the sum of twelve Dollars at the expiration of the aforesaid term.</a:t>
            </a:r>
            <a:r>
              <a:rPr lang="en-US" sz="1400" spc="20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In Witness whereof the parties to these presents have interchangeably set their hands and seals the day and year first above written.</a:t>
            </a:r>
          </a:p>
        </p:txBody>
      </p:sp>
      <p:sp>
        <p:nvSpPr>
          <p:cNvPr id="9" name="Text Placeholder 5">
            <a:extLst>
              <a:ext uri="{FF2B5EF4-FFF2-40B4-BE49-F238E27FC236}">
                <a16:creationId xmlns:a16="http://schemas.microsoft.com/office/drawing/2014/main" id="{66BA51EE-9E4E-21B1-AB22-A7BDFA12BB7F}"/>
              </a:ext>
            </a:extLst>
          </p:cNvPr>
          <p:cNvSpPr txBox="1">
            <a:spLocks/>
          </p:cNvSpPr>
          <p:nvPr/>
        </p:nvSpPr>
        <p:spPr>
          <a:xfrm>
            <a:off x="139415" y="613682"/>
            <a:ext cx="3518186" cy="444409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Rockwell Light" panose="020B0604020202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solidFill>
                <a:latin typeface="Franklin Gothic Medium Cond" panose="020B06060304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Rockwell Light" panose="02040303020102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1F0334"/>
                </a:solidFill>
                <a:latin typeface="Times New Roman" panose="02020603050405020304" pitchFamily="18" charset="0"/>
                <a:cs typeface="Times New Roman" panose="02020603050405020304" pitchFamily="18" charset="0"/>
              </a:rPr>
              <a:t>Nathan Lewis </a:t>
            </a:r>
          </a:p>
          <a:p>
            <a:pPr marL="0" indent="0">
              <a:buFont typeface="Arial" panose="020B0604020202020204" pitchFamily="34" charset="0"/>
              <a:buNone/>
            </a:pPr>
            <a:r>
              <a:rPr lang="en-US" dirty="0">
                <a:solidFill>
                  <a:srgbClr val="1F0334"/>
                </a:solidFill>
                <a:latin typeface="Times New Roman" panose="02020603050405020304" pitchFamily="18" charset="0"/>
                <a:cs typeface="Times New Roman" panose="02020603050405020304" pitchFamily="18" charset="0"/>
              </a:rPr>
              <a:t>to Ephraim Speed</a:t>
            </a:r>
          </a:p>
          <a:p>
            <a:pPr marL="0" indent="0">
              <a:buFont typeface="Arial" panose="020B0604020202020204" pitchFamily="34" charset="0"/>
              <a:buNone/>
            </a:pPr>
            <a:r>
              <a:rPr lang="en-US" dirty="0">
                <a:solidFill>
                  <a:srgbClr val="1F0334"/>
                </a:solidFill>
                <a:latin typeface="Times New Roman" panose="02020603050405020304" pitchFamily="18" charset="0"/>
                <a:cs typeface="Times New Roman" panose="02020603050405020304" pitchFamily="18" charset="0"/>
              </a:rPr>
              <a:t> </a:t>
            </a:r>
          </a:p>
          <a:p>
            <a:pPr marL="0" indent="0">
              <a:buFont typeface="Arial" panose="020B0604020202020204" pitchFamily="34" charset="0"/>
              <a:buNone/>
            </a:pPr>
            <a:r>
              <a:rPr lang="en-US" dirty="0">
                <a:solidFill>
                  <a:srgbClr val="1F0334"/>
                </a:solidFill>
                <a:latin typeface="Times New Roman" panose="02020603050405020304" pitchFamily="18" charset="0"/>
                <a:cs typeface="Times New Roman" panose="02020603050405020304" pitchFamily="18" charset="0"/>
              </a:rPr>
              <a:t>1820 May 5</a:t>
            </a:r>
          </a:p>
          <a:p>
            <a:pPr marL="0" indent="0">
              <a:buFont typeface="Arial" panose="020B0604020202020204" pitchFamily="34" charset="0"/>
              <a:buNone/>
            </a:pPr>
            <a:r>
              <a:rPr lang="en-US" dirty="0">
                <a:solidFill>
                  <a:srgbClr val="1F0334"/>
                </a:solidFill>
                <a:latin typeface="Times New Roman" panose="02020603050405020304" pitchFamily="18" charset="0"/>
                <a:cs typeface="Times New Roman" panose="02020603050405020304" pitchFamily="18" charset="0"/>
              </a:rPr>
              <a:t>[Page 1 and 2]</a:t>
            </a:r>
          </a:p>
          <a:p>
            <a:pPr marL="0" indent="0">
              <a:buFont typeface="Arial" panose="020B0604020202020204" pitchFamily="34" charset="0"/>
              <a:buNone/>
            </a:pPr>
            <a:endParaRPr lang="en-US" dirty="0">
              <a:solidFill>
                <a:srgbClr val="1F0334"/>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sz="2200" i="1" dirty="0">
                <a:solidFill>
                  <a:srgbClr val="1F0334"/>
                </a:solidFill>
                <a:latin typeface="Times New Roman" panose="02020603050405020304" pitchFamily="18" charset="0"/>
                <a:cs typeface="Times New Roman" panose="02020603050405020304" pitchFamily="18" charset="0"/>
              </a:rPr>
              <a:t>Henrico County (Va.) Apprenticeship Indentures, 1795-1871. Local government records collection, Henrico County Court Records. The Library of Virginia, Richmond, Virginia.</a:t>
            </a:r>
          </a:p>
        </p:txBody>
      </p:sp>
    </p:spTree>
    <p:extLst>
      <p:ext uri="{BB962C8B-B14F-4D97-AF65-F5344CB8AC3E}">
        <p14:creationId xmlns:p14="http://schemas.microsoft.com/office/powerpoint/2010/main" val="1973986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F177FE1-74B4-FDB5-F116-B97FFB9354D2}"/>
              </a:ext>
            </a:extLst>
          </p:cNvPr>
          <p:cNvSpPr txBox="1"/>
          <p:nvPr/>
        </p:nvSpPr>
        <p:spPr>
          <a:xfrm>
            <a:off x="5884497" y="351130"/>
            <a:ext cx="5787044" cy="178510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lang="en-US" sz="5400" kern="0" dirty="0">
                <a:solidFill>
                  <a:srgbClr val="FFFFFF"/>
                </a:solidFill>
                <a:latin typeface="Rockwell"/>
                <a:cs typeface="Arial"/>
                <a:sym typeface="Arial"/>
              </a:rPr>
              <a:t>Nathan Lewis </a:t>
            </a:r>
          </a:p>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lang="en-US" sz="5400" kern="0" dirty="0">
                <a:solidFill>
                  <a:srgbClr val="FFFFFF"/>
                </a:solidFill>
                <a:latin typeface="Rockwell"/>
                <a:cs typeface="Arial"/>
                <a:sym typeface="Arial"/>
              </a:rPr>
              <a:t>[3]</a:t>
            </a:r>
            <a:r>
              <a:rPr kumimoji="0" lang="en-US" sz="5400" b="0" i="0" u="none" strike="noStrike" kern="0" cap="none" spc="0" normalizeH="0" baseline="0" noProof="0" dirty="0">
                <a:ln>
                  <a:noFill/>
                </a:ln>
                <a:solidFill>
                  <a:srgbClr val="FFFFFF"/>
                </a:solidFill>
                <a:effectLst/>
                <a:uLnTx/>
                <a:uFillTx/>
                <a:latin typeface="Rockwell"/>
                <a:ea typeface="+mn-ea"/>
                <a:cs typeface="Arial"/>
                <a:sym typeface="Arial"/>
              </a:rPr>
              <a:t> </a:t>
            </a:r>
          </a:p>
        </p:txBody>
      </p:sp>
      <p:sp>
        <p:nvSpPr>
          <p:cNvPr id="2" name="TextBox 1">
            <a:extLst>
              <a:ext uri="{FF2B5EF4-FFF2-40B4-BE49-F238E27FC236}">
                <a16:creationId xmlns:a16="http://schemas.microsoft.com/office/drawing/2014/main" id="{CF3A0256-381B-44C6-C65C-38944CA27D8B}"/>
              </a:ext>
            </a:extLst>
          </p:cNvPr>
          <p:cNvSpPr txBox="1"/>
          <p:nvPr/>
        </p:nvSpPr>
        <p:spPr>
          <a:xfrm>
            <a:off x="401427" y="6143625"/>
            <a:ext cx="9958208" cy="461665"/>
          </a:xfrm>
          <a:prstGeom prst="rect">
            <a:avLst/>
          </a:prstGeom>
          <a:noFill/>
        </p:spPr>
        <p:txBody>
          <a:bodyPr wrap="square" rtlCol="0">
            <a:spAutoFit/>
          </a:bodyPr>
          <a:lstStyle/>
          <a:p>
            <a:pPr marL="0" indent="0">
              <a:buNone/>
            </a:pPr>
            <a:r>
              <a:rPr lang="en-US" sz="1200" i="1" dirty="0">
                <a:solidFill>
                  <a:srgbClr val="1F0334"/>
                </a:solidFill>
                <a:latin typeface="Times New Roman" panose="02020603050405020304" pitchFamily="18" charset="0"/>
                <a:cs typeface="Times New Roman" panose="02020603050405020304" pitchFamily="18" charset="0"/>
              </a:rPr>
              <a:t>Nathan Lewis to Ephraim Speed, 1820 May 5. Henrico County (Va.) Apprenticeship Indentures, 1795-1871. Local government records collection, Henrico County Court Records. The Library of Virginia, Richmond, Virginia.</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close-up of a letter&#10;&#10;AI-generated content may be incorrect.">
            <a:extLst>
              <a:ext uri="{FF2B5EF4-FFF2-40B4-BE49-F238E27FC236}">
                <a16:creationId xmlns:a16="http://schemas.microsoft.com/office/drawing/2014/main" id="{E1212E66-04BF-E647-14C2-BC7FECEBEFB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1427" y="142876"/>
            <a:ext cx="4934303" cy="5934994"/>
          </a:xfrm>
          <a:prstGeom prst="rect">
            <a:avLst/>
          </a:prstGeom>
        </p:spPr>
      </p:pic>
      <p:pic>
        <p:nvPicPr>
          <p:cNvPr id="5" name="Picture 4" descr="A close-up of a letter&#10;&#10;AI-generated content may be incorrect.">
            <a:extLst>
              <a:ext uri="{FF2B5EF4-FFF2-40B4-BE49-F238E27FC236}">
                <a16:creationId xmlns:a16="http://schemas.microsoft.com/office/drawing/2014/main" id="{6C31320C-CFEB-99DE-D7C4-F023270C9563}"/>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5485919" y="1606181"/>
            <a:ext cx="4873716" cy="4471689"/>
          </a:xfrm>
          <a:prstGeom prst="rect">
            <a:avLst/>
          </a:prstGeom>
        </p:spPr>
      </p:pic>
    </p:spTree>
    <p:extLst>
      <p:ext uri="{BB962C8B-B14F-4D97-AF65-F5344CB8AC3E}">
        <p14:creationId xmlns:p14="http://schemas.microsoft.com/office/powerpoint/2010/main" val="116657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F177FE1-74B4-FDB5-F116-B97FFB9354D2}"/>
              </a:ext>
            </a:extLst>
          </p:cNvPr>
          <p:cNvSpPr txBox="1"/>
          <p:nvPr/>
        </p:nvSpPr>
        <p:spPr>
          <a:xfrm>
            <a:off x="5884497" y="351130"/>
            <a:ext cx="5787044" cy="178510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lang="en-US" sz="5400" kern="0" dirty="0">
                <a:solidFill>
                  <a:srgbClr val="FFFFFF"/>
                </a:solidFill>
                <a:latin typeface="Rockwell"/>
                <a:cs typeface="Arial"/>
                <a:sym typeface="Arial"/>
              </a:rPr>
              <a:t>Nathan Lewis </a:t>
            </a:r>
          </a:p>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lang="en-US" sz="5400" kern="0" dirty="0">
                <a:solidFill>
                  <a:srgbClr val="FFFFFF"/>
                </a:solidFill>
                <a:latin typeface="Rockwell"/>
                <a:cs typeface="Arial"/>
                <a:sym typeface="Arial"/>
              </a:rPr>
              <a:t>[3]</a:t>
            </a:r>
            <a:r>
              <a:rPr kumimoji="0" lang="en-US" sz="5400" b="0" i="0" u="none" strike="noStrike" kern="0" cap="none" spc="0" normalizeH="0" baseline="0" noProof="0" dirty="0">
                <a:ln>
                  <a:noFill/>
                </a:ln>
                <a:solidFill>
                  <a:srgbClr val="FFFFFF"/>
                </a:solidFill>
                <a:effectLst/>
                <a:uLnTx/>
                <a:uFillTx/>
                <a:latin typeface="Rockwell"/>
                <a:ea typeface="+mn-ea"/>
                <a:cs typeface="Arial"/>
                <a:sym typeface="Arial"/>
              </a:rPr>
              <a:t> </a:t>
            </a:r>
          </a:p>
        </p:txBody>
      </p:sp>
      <p:sp>
        <p:nvSpPr>
          <p:cNvPr id="2" name="TextBox 1">
            <a:extLst>
              <a:ext uri="{FF2B5EF4-FFF2-40B4-BE49-F238E27FC236}">
                <a16:creationId xmlns:a16="http://schemas.microsoft.com/office/drawing/2014/main" id="{CF3A0256-381B-44C6-C65C-38944CA27D8B}"/>
              </a:ext>
            </a:extLst>
          </p:cNvPr>
          <p:cNvSpPr txBox="1"/>
          <p:nvPr/>
        </p:nvSpPr>
        <p:spPr>
          <a:xfrm>
            <a:off x="1114425" y="6143625"/>
            <a:ext cx="9105900" cy="461665"/>
          </a:xfrm>
          <a:prstGeom prst="rect">
            <a:avLst/>
          </a:prstGeom>
          <a:noFill/>
        </p:spPr>
        <p:txBody>
          <a:bodyPr wrap="square" rtlCol="0">
            <a:spAutoFit/>
          </a:bodyPr>
          <a:lstStyle/>
          <a:p>
            <a:pPr marL="0" indent="0">
              <a:buNone/>
            </a:pPr>
            <a:r>
              <a:rPr lang="en-US" sz="1200" i="1" dirty="0">
                <a:solidFill>
                  <a:srgbClr val="1F0334"/>
                </a:solidFill>
                <a:latin typeface="Times New Roman" panose="02020603050405020304" pitchFamily="18" charset="0"/>
                <a:cs typeface="Times New Roman" panose="02020603050405020304" pitchFamily="18" charset="0"/>
              </a:rPr>
              <a:t>Nathan Lewis to Ephraim Speed, 1820 May 5. Henrico County (Va.) Apprenticeship Indentures, 1795-1871. Local government records collection, Henrico County Court Records. The Library of Virginia, Richmond, Virginia.</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1C7E1413-2389-A95F-0869-3BE0C9D028CD}"/>
              </a:ext>
            </a:extLst>
          </p:cNvPr>
          <p:cNvGraphicFramePr>
            <a:graphicFrameLocks noGrp="1"/>
          </p:cNvGraphicFramePr>
          <p:nvPr>
            <p:extLst>
              <p:ext uri="{D42A27DB-BD31-4B8C-83A1-F6EECF244321}">
                <p14:modId xmlns:p14="http://schemas.microsoft.com/office/powerpoint/2010/main" val="2955528955"/>
              </p:ext>
            </p:extLst>
          </p:nvPr>
        </p:nvGraphicFramePr>
        <p:xfrm>
          <a:off x="1155780" y="2343655"/>
          <a:ext cx="9023190" cy="3578766"/>
        </p:xfrm>
        <a:graphic>
          <a:graphicData uri="http://schemas.openxmlformats.org/drawingml/2006/table">
            <a:tbl>
              <a:tblPr firstRow="1" bandRow="1">
                <a:tableStyleId>{073A0DAA-6AF3-43AB-8588-CEC1D06C72B9}</a:tableStyleId>
              </a:tblPr>
              <a:tblGrid>
                <a:gridCol w="4511595">
                  <a:extLst>
                    <a:ext uri="{9D8B030D-6E8A-4147-A177-3AD203B41FA5}">
                      <a16:colId xmlns:a16="http://schemas.microsoft.com/office/drawing/2014/main" val="1001266804"/>
                    </a:ext>
                  </a:extLst>
                </a:gridCol>
                <a:gridCol w="4511595">
                  <a:extLst>
                    <a:ext uri="{9D8B030D-6E8A-4147-A177-3AD203B41FA5}">
                      <a16:colId xmlns:a16="http://schemas.microsoft.com/office/drawing/2014/main" val="3161898871"/>
                    </a:ext>
                  </a:extLst>
                </a:gridCol>
              </a:tblGrid>
              <a:tr h="3578766">
                <a:tc>
                  <a:txBody>
                    <a:bodyPr/>
                    <a:lstStyle/>
                    <a:p>
                      <a:r>
                        <a:rPr lang="en-US" sz="1600" b="1" i="0" u="none" strike="noStrike" cap="none" dirty="0">
                          <a:solidFill>
                            <a:srgbClr val="1F0334"/>
                          </a:solidFill>
                          <a:effectLst/>
                          <a:latin typeface="+mn-lt"/>
                          <a:ea typeface="+mn-ea"/>
                          <a:cs typeface="+mn-cs"/>
                          <a:sym typeface="Arial"/>
                        </a:rPr>
                        <a:t>Apprentice Name: Nathan Lewis</a:t>
                      </a:r>
                    </a:p>
                    <a:p>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Gender &amp; Age: male, 16, a “free boy”</a:t>
                      </a:r>
                    </a:p>
                    <a:p>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Name of Master: Ephraim Speed</a:t>
                      </a:r>
                    </a:p>
                    <a:p>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Job/skill: blacksmith</a:t>
                      </a:r>
                    </a:p>
                    <a:p>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Apprentice agreed to:</a:t>
                      </a:r>
                    </a:p>
                    <a:p>
                      <a:pPr marL="285750" lvl="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Faithfully serve in lawful business</a:t>
                      </a:r>
                    </a:p>
                    <a:p>
                      <a:pPr marL="285750" lvl="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Behave honestly/orderly toward master and rest of family</a:t>
                      </a:r>
                      <a:endParaRPr lang="en-US" sz="1600" dirty="0">
                        <a:solidFill>
                          <a:srgbClr val="1F033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i="0" u="none" strike="noStrike" cap="none" dirty="0">
                          <a:solidFill>
                            <a:srgbClr val="1F0334"/>
                          </a:solidFill>
                          <a:effectLst/>
                          <a:latin typeface="+mn-lt"/>
                          <a:ea typeface="+mn-ea"/>
                          <a:cs typeface="+mn-cs"/>
                          <a:sym typeface="Arial"/>
                        </a:rPr>
                        <a:t>Master agreed to: </a:t>
                      </a:r>
                    </a:p>
                    <a:p>
                      <a:pPr marL="285750" lvl="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Teach the trade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600" b="1" i="0" u="none" strike="noStrike" cap="none" dirty="0">
                          <a:solidFill>
                            <a:srgbClr val="1F0334"/>
                          </a:solidFill>
                          <a:effectLst/>
                          <a:latin typeface="+mn-lt"/>
                          <a:ea typeface="+mn-ea"/>
                          <a:cs typeface="+mn-cs"/>
                          <a:sym typeface="Arial"/>
                        </a:rPr>
                        <a:t>Teach whatever else “</a:t>
                      </a:r>
                      <a:r>
                        <a:rPr lang="en-US" sz="1600" b="1" i="0" u="none" strike="noStrike" cap="none" dirty="0" err="1">
                          <a:solidFill>
                            <a:srgbClr val="1F0334"/>
                          </a:solidFill>
                          <a:effectLst/>
                          <a:latin typeface="+mn-lt"/>
                          <a:ea typeface="+mn-ea"/>
                          <a:cs typeface="+mn-cs"/>
                          <a:sym typeface="Arial"/>
                        </a:rPr>
                        <a:t>belongeth</a:t>
                      </a:r>
                      <a:r>
                        <a:rPr lang="en-US" sz="1600" b="1" i="0" u="none" strike="noStrike" cap="none" dirty="0">
                          <a:solidFill>
                            <a:srgbClr val="1F0334"/>
                          </a:solidFill>
                          <a:effectLst/>
                          <a:latin typeface="+mn-lt"/>
                          <a:ea typeface="+mn-ea"/>
                          <a:cs typeface="+mn-cs"/>
                          <a:sym typeface="Arial"/>
                        </a:rPr>
                        <a:t>” or “</a:t>
                      </a:r>
                      <a:r>
                        <a:rPr lang="en-US" sz="1600" b="1" i="0" u="none" strike="noStrike" cap="none" dirty="0" err="1">
                          <a:solidFill>
                            <a:srgbClr val="1F0334"/>
                          </a:solidFill>
                          <a:effectLst/>
                          <a:latin typeface="+mn-lt"/>
                          <a:ea typeface="+mn-ea"/>
                          <a:cs typeface="+mn-cs"/>
                          <a:sym typeface="Arial"/>
                        </a:rPr>
                        <a:t>appertaineth</a:t>
                      </a:r>
                      <a:r>
                        <a:rPr lang="en-US" sz="1600" b="1" i="0" u="none" strike="noStrike" cap="none" dirty="0">
                          <a:solidFill>
                            <a:srgbClr val="1F0334"/>
                          </a:solidFill>
                          <a:effectLst/>
                          <a:latin typeface="+mn-lt"/>
                          <a:ea typeface="+mn-ea"/>
                          <a:cs typeface="+mn-cs"/>
                          <a:sym typeface="Arial"/>
                        </a:rPr>
                        <a:t>”</a:t>
                      </a:r>
                    </a:p>
                    <a:p>
                      <a:pPr marL="285750" lvl="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Provide food, drink, clothes, washing, lodging</a:t>
                      </a:r>
                    </a:p>
                    <a:p>
                      <a:pPr marL="0" lvl="0" indent="0">
                        <a:buFont typeface="Arial" panose="020B0604020202020204" pitchFamily="34" charset="0"/>
                        <a:buNone/>
                      </a:pPr>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Was apprentice paid, and if so how much: </a:t>
                      </a:r>
                    </a:p>
                    <a:p>
                      <a:pPr marL="28575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Yes</a:t>
                      </a:r>
                    </a:p>
                    <a:p>
                      <a:pPr marL="285750" indent="-285750">
                        <a:buFont typeface="Arial" panose="020B0604020202020204" pitchFamily="34" charset="0"/>
                        <a:buChar char="•"/>
                      </a:pPr>
                      <a:r>
                        <a:rPr lang="en-US" sz="1600" b="1" i="0" u="none" strike="noStrike" cap="none" dirty="0">
                          <a:solidFill>
                            <a:srgbClr val="1F0334"/>
                          </a:solidFill>
                          <a:effectLst/>
                          <a:latin typeface="+mn-lt"/>
                          <a:ea typeface="+mn-ea"/>
                          <a:cs typeface="+mn-cs"/>
                          <a:sym typeface="Arial"/>
                        </a:rPr>
                        <a:t>12 dollars at end of term</a:t>
                      </a:r>
                    </a:p>
                    <a:p>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Date apprenticeship began: May 5, 1820</a:t>
                      </a:r>
                    </a:p>
                    <a:p>
                      <a:endParaRPr lang="en-US" sz="1600" b="1" i="0" u="none" strike="noStrike" cap="none" dirty="0">
                        <a:solidFill>
                          <a:srgbClr val="1F0334"/>
                        </a:solidFill>
                        <a:effectLst/>
                        <a:latin typeface="+mn-lt"/>
                        <a:ea typeface="+mn-ea"/>
                        <a:cs typeface="+mn-cs"/>
                        <a:sym typeface="Arial"/>
                      </a:endParaRPr>
                    </a:p>
                    <a:p>
                      <a:r>
                        <a:rPr lang="en-US" sz="1600" b="1" i="0" u="none" strike="noStrike" cap="none" dirty="0">
                          <a:solidFill>
                            <a:srgbClr val="1F0334"/>
                          </a:solidFill>
                          <a:effectLst/>
                          <a:latin typeface="+mn-lt"/>
                          <a:ea typeface="+mn-ea"/>
                          <a:cs typeface="+mn-cs"/>
                          <a:sym typeface="Arial"/>
                        </a:rPr>
                        <a:t>When apprenticeship would end: Age 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4493325"/>
                  </a:ext>
                </a:extLst>
              </a:tr>
            </a:tbl>
          </a:graphicData>
        </a:graphic>
      </p:graphicFrame>
    </p:spTree>
    <p:extLst>
      <p:ext uri="{BB962C8B-B14F-4D97-AF65-F5344CB8AC3E}">
        <p14:creationId xmlns:p14="http://schemas.microsoft.com/office/powerpoint/2010/main" val="1393851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val="0"/>
              </a:ext>
            </a:extLst>
          </a:blip>
          <a:stretch>
            <a:fillRect/>
          </a:stretch>
        </a:blipFill>
        <a:effectLst/>
      </p:bgPr>
    </p:bg>
    <p:spTree>
      <p:nvGrpSpPr>
        <p:cNvPr id="1" name="">
          <a:extLst>
            <a:ext uri="{FF2B5EF4-FFF2-40B4-BE49-F238E27FC236}">
              <a16:creationId xmlns:a16="http://schemas.microsoft.com/office/drawing/2014/main" id="{169143C1-9793-D9F2-13FC-75F738DA943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F76C356-11DF-A7E4-ADD9-C2ABAB97FCFA}"/>
              </a:ext>
            </a:extLst>
          </p:cNvPr>
          <p:cNvSpPr>
            <a:spLocks noGrp="1"/>
          </p:cNvSpPr>
          <p:nvPr>
            <p:ph type="body" sz="quarter" idx="11"/>
          </p:nvPr>
        </p:nvSpPr>
        <p:spPr>
          <a:xfrm>
            <a:off x="530338" y="1066801"/>
            <a:ext cx="4716576" cy="5138056"/>
          </a:xfrm>
        </p:spPr>
        <p:txBody>
          <a:bodyPr>
            <a:normAutofit/>
          </a:bodyPr>
          <a:lstStyle/>
          <a:p>
            <a:pPr marL="0" indent="0">
              <a:buNone/>
            </a:pPr>
            <a:r>
              <a:rPr lang="en-US" dirty="0">
                <a:solidFill>
                  <a:srgbClr val="1F0334"/>
                </a:solidFill>
                <a:latin typeface="Times New Roman" panose="02020603050405020304" pitchFamily="18" charset="0"/>
                <a:cs typeface="Times New Roman" panose="02020603050405020304" pitchFamily="18" charset="0"/>
              </a:rPr>
              <a:t>Richard Wade </a:t>
            </a:r>
          </a:p>
          <a:p>
            <a:pPr marL="0" indent="0">
              <a:buNone/>
            </a:pPr>
            <a:r>
              <a:rPr lang="en-US" dirty="0">
                <a:solidFill>
                  <a:srgbClr val="1F0334"/>
                </a:solidFill>
                <a:latin typeface="Times New Roman" panose="02020603050405020304" pitchFamily="18" charset="0"/>
                <a:cs typeface="Times New Roman" panose="02020603050405020304" pitchFamily="18" charset="0"/>
              </a:rPr>
              <a:t>to Jesse Franklin</a:t>
            </a:r>
          </a:p>
          <a:p>
            <a:pPr marL="0" indent="0">
              <a:buNone/>
            </a:pPr>
            <a:r>
              <a:rPr lang="en-US" dirty="0">
                <a:solidFill>
                  <a:srgbClr val="1F0334"/>
                </a:solidFill>
                <a:latin typeface="Times New Roman" panose="02020603050405020304" pitchFamily="18" charset="0"/>
                <a:cs typeface="Times New Roman" panose="02020603050405020304" pitchFamily="18" charset="0"/>
              </a:rPr>
              <a:t> </a:t>
            </a:r>
          </a:p>
          <a:p>
            <a:pPr marL="0" indent="0">
              <a:buNone/>
            </a:pPr>
            <a:r>
              <a:rPr lang="en-US" dirty="0">
                <a:solidFill>
                  <a:srgbClr val="1F0334"/>
                </a:solidFill>
                <a:latin typeface="Times New Roman" panose="02020603050405020304" pitchFamily="18" charset="0"/>
                <a:cs typeface="Times New Roman" panose="02020603050405020304" pitchFamily="18" charset="0"/>
              </a:rPr>
              <a:t>1828 Jan 12</a:t>
            </a:r>
          </a:p>
          <a:p>
            <a:pPr marL="0" indent="0">
              <a:buNone/>
            </a:pPr>
            <a:endParaRPr lang="en-US" dirty="0">
              <a:solidFill>
                <a:srgbClr val="1F0334"/>
              </a:solidFill>
              <a:latin typeface="Times New Roman" panose="02020603050405020304" pitchFamily="18" charset="0"/>
              <a:cs typeface="Times New Roman" panose="02020603050405020304" pitchFamily="18" charset="0"/>
            </a:endParaRPr>
          </a:p>
          <a:p>
            <a:pPr marL="0" indent="0">
              <a:buNone/>
            </a:pPr>
            <a:r>
              <a:rPr lang="en-US" sz="2400" i="1" dirty="0">
                <a:solidFill>
                  <a:srgbClr val="1F0334"/>
                </a:solidFill>
                <a:latin typeface="Times New Roman" panose="02020603050405020304" pitchFamily="18" charset="0"/>
                <a:cs typeface="Times New Roman" panose="02020603050405020304" pitchFamily="18" charset="0"/>
              </a:rPr>
              <a:t>Henrico County (Va.) Apprenticeship Indentures, 1795-1871. Local government records collection, Henrico County Court Records. The Library of Virginia, Richmond, Virginia</a:t>
            </a:r>
            <a:r>
              <a:rPr lang="en-US" sz="2800" i="1" dirty="0">
                <a:solidFill>
                  <a:srgbClr val="1F0334"/>
                </a:solidFill>
                <a:latin typeface="Times New Roman" panose="02020603050405020304" pitchFamily="18" charset="0"/>
                <a:cs typeface="Times New Roman" panose="02020603050405020304" pitchFamily="18" charset="0"/>
              </a:rPr>
              <a:t>.</a:t>
            </a:r>
          </a:p>
        </p:txBody>
      </p:sp>
      <p:pic>
        <p:nvPicPr>
          <p:cNvPr id="4" name="Picture 3" descr="A close-up of a document&#10;&#10;AI-generated content may be incorrect.">
            <a:extLst>
              <a:ext uri="{FF2B5EF4-FFF2-40B4-BE49-F238E27FC236}">
                <a16:creationId xmlns:a16="http://schemas.microsoft.com/office/drawing/2014/main" id="{EBA6F79C-22BB-FF11-8ACC-1659A39E63C9}"/>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6096000" y="92883"/>
            <a:ext cx="4610100" cy="6575727"/>
          </a:xfrm>
          <a:prstGeom prst="rect">
            <a:avLst/>
          </a:prstGeom>
        </p:spPr>
      </p:pic>
    </p:spTree>
    <p:extLst>
      <p:ext uri="{BB962C8B-B14F-4D97-AF65-F5344CB8AC3E}">
        <p14:creationId xmlns:p14="http://schemas.microsoft.com/office/powerpoint/2010/main" val="420198820"/>
      </p:ext>
    </p:extLst>
  </p:cSld>
  <p:clrMapOvr>
    <a:masterClrMapping/>
  </p:clrMapOvr>
</p:sld>
</file>

<file path=ppt/theme/theme1.xml><?xml version="1.0" encoding="utf-8"?>
<a:theme xmlns:a="http://schemas.openxmlformats.org/drawingml/2006/main" name="1_Office Theme">
  <a:themeElements>
    <a:clrScheme name="Va Untold">
      <a:dk1>
        <a:srgbClr val="1F0533"/>
      </a:dk1>
      <a:lt1>
        <a:srgbClr val="F2F2F2"/>
      </a:lt1>
      <a:dk2>
        <a:srgbClr val="722A52"/>
      </a:dk2>
      <a:lt2>
        <a:srgbClr val="C4BFAF"/>
      </a:lt2>
      <a:accent1>
        <a:srgbClr val="F58025"/>
      </a:accent1>
      <a:accent2>
        <a:srgbClr val="AF7641"/>
      </a:accent2>
      <a:accent3>
        <a:srgbClr val="EEB111"/>
      </a:accent3>
      <a:accent4>
        <a:srgbClr val="722A52"/>
      </a:accent4>
      <a:accent5>
        <a:srgbClr val="C11483"/>
      </a:accent5>
      <a:accent6>
        <a:srgbClr val="5B1860"/>
      </a:accent6>
      <a:hlink>
        <a:srgbClr val="C11483"/>
      </a:hlink>
      <a:folHlink>
        <a:srgbClr val="1F0533"/>
      </a:folHlink>
    </a:clrScheme>
    <a:fontScheme name="LVA">
      <a:majorFont>
        <a:latin typeface="Franklin Gothic Heavy"/>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UntoldTemplate" id="{73F230F6-D7B8-4C04-96DF-22A81F6E49D0}" vid="{79C5C53C-4841-4C46-A385-496E663B268D}"/>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600</TotalTime>
  <Words>3559</Words>
  <Application>Microsoft Office PowerPoint</Application>
  <PresentationFormat>Widescreen</PresentationFormat>
  <Paragraphs>362</Paragraphs>
  <Slides>25</Slides>
  <Notes>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25</vt:i4>
      </vt:variant>
    </vt:vector>
  </HeadingPairs>
  <TitlesOfParts>
    <vt:vector size="40" baseType="lpstr">
      <vt:lpstr>Arial</vt:lpstr>
      <vt:lpstr>Calibri</vt:lpstr>
      <vt:lpstr>Franklin Gothic</vt:lpstr>
      <vt:lpstr>Franklin Gothic Book</vt:lpstr>
      <vt:lpstr>Franklin Gothic Heavy</vt:lpstr>
      <vt:lpstr>Franklin Gothic Medium</vt:lpstr>
      <vt:lpstr>Franklin Gothic Medium Cond</vt:lpstr>
      <vt:lpstr>Roboto</vt:lpstr>
      <vt:lpstr>Roboto Slab SemiBold</vt:lpstr>
      <vt:lpstr>Rockwell</vt:lpstr>
      <vt:lpstr>Rockwell Light</vt:lpstr>
      <vt:lpstr>Symbol</vt:lpstr>
      <vt:lpstr>Times New Roman</vt:lpstr>
      <vt:lpstr>1_Office Theme</vt:lpstr>
      <vt:lpstr>Simple Light</vt:lpstr>
      <vt:lpstr>Exploring Henrico County Apprenticeship Indentures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Mason, Mary Ann (LVA)</cp:lastModifiedBy>
  <cp:revision>253</cp:revision>
  <dcterms:created xsi:type="dcterms:W3CDTF">2023-10-12T19:10:00Z</dcterms:created>
  <dcterms:modified xsi:type="dcterms:W3CDTF">2026-06-12T13:55:55Z</dcterms:modified>
</cp:coreProperties>
</file>